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1"/>
  </p:notesMasterIdLst>
  <p:handoutMasterIdLst>
    <p:handoutMasterId r:id="rId32"/>
  </p:handoutMasterIdLst>
  <p:sldIdLst>
    <p:sldId id="503" r:id="rId2"/>
    <p:sldId id="276" r:id="rId3"/>
    <p:sldId id="603" r:id="rId4"/>
    <p:sldId id="604" r:id="rId5"/>
    <p:sldId id="605" r:id="rId6"/>
    <p:sldId id="606" r:id="rId7"/>
    <p:sldId id="607" r:id="rId8"/>
    <p:sldId id="608" r:id="rId9"/>
    <p:sldId id="609" r:id="rId10"/>
    <p:sldId id="610" r:id="rId11"/>
    <p:sldId id="611" r:id="rId12"/>
    <p:sldId id="612" r:id="rId13"/>
    <p:sldId id="613" r:id="rId14"/>
    <p:sldId id="614" r:id="rId15"/>
    <p:sldId id="615" r:id="rId16"/>
    <p:sldId id="616" r:id="rId17"/>
    <p:sldId id="617" r:id="rId18"/>
    <p:sldId id="619" r:id="rId19"/>
    <p:sldId id="620" r:id="rId20"/>
    <p:sldId id="621" r:id="rId21"/>
    <p:sldId id="622" r:id="rId22"/>
    <p:sldId id="624" r:id="rId23"/>
    <p:sldId id="625" r:id="rId24"/>
    <p:sldId id="626" r:id="rId25"/>
    <p:sldId id="627" r:id="rId26"/>
    <p:sldId id="628" r:id="rId27"/>
    <p:sldId id="602" r:id="rId28"/>
    <p:sldId id="504" r:id="rId29"/>
    <p:sldId id="50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A0C7653D-1924-4F56-9E27-AA2B21F1DA92}">
          <p14:sldIdLst>
            <p14:sldId id="503"/>
            <p14:sldId id="276"/>
          </p14:sldIdLst>
        </p14:section>
        <p14:section name="Електронна поща" id="{05C269EA-AA71-4797-85C0-38EB33BC27A1}">
          <p14:sldIdLst>
            <p14:sldId id="603"/>
            <p14:sldId id="604"/>
            <p14:sldId id="605"/>
          </p14:sldIdLst>
        </p14:section>
        <p14:section name="Регистрация на ел. поща" id="{3E43A665-DB10-4EE8-8834-9AD171BC04DB}">
          <p14:sldIdLst>
            <p14:sldId id="606"/>
            <p14:sldId id="607"/>
            <p14:sldId id="608"/>
            <p14:sldId id="609"/>
            <p14:sldId id="610"/>
            <p14:sldId id="611"/>
            <p14:sldId id="612"/>
            <p14:sldId id="613"/>
          </p14:sldIdLst>
        </p14:section>
        <p14:section name="Правила за безопасно ползване на ел. поща" id="{B46AF6CC-4BA3-4BB5-A233-D95FAA45B083}">
          <p14:sldIdLst>
            <p14:sldId id="614"/>
            <p14:sldId id="615"/>
          </p14:sldIdLst>
        </p14:section>
        <p14:section name="Изпращане на писмо" id="{9D32B2A4-8BF1-4EC5-AD53-45824721FD93}">
          <p14:sldIdLst>
            <p14:sldId id="616"/>
            <p14:sldId id="617"/>
            <p14:sldId id="619"/>
            <p14:sldId id="620"/>
          </p14:sldIdLst>
        </p14:section>
        <p14:section name="Получаване и отговаряне на писмо" id="{62F1C0C4-F5D1-49C7-8680-637FB4D10A11}">
          <p14:sldIdLst>
            <p14:sldId id="621"/>
            <p14:sldId id="622"/>
            <p14:sldId id="624"/>
            <p14:sldId id="625"/>
            <p14:sldId id="626"/>
            <p14:sldId id="627"/>
            <p14:sldId id="628"/>
          </p14:sldIdLst>
        </p14:section>
        <p14:section name="Заключение" id="{E19D07F1-86E2-47E9-B2AB-7ADC4F89DC12}">
          <p14:sldIdLst>
            <p14:sldId id="602"/>
            <p14:sldId id="504"/>
            <p14:sldId id="5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9100"/>
    <a:srgbClr val="7FD3CB"/>
    <a:srgbClr val="FFFFFF"/>
    <a:srgbClr val="234465"/>
    <a:srgbClr val="ADB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054" autoAdjust="0"/>
    <p:restoredTop sz="96395" autoAdjust="0"/>
  </p:normalViewPr>
  <p:slideViewPr>
    <p:cSldViewPr showGuides="1">
      <p:cViewPr varScale="1">
        <p:scale>
          <a:sx n="53" d="100"/>
          <a:sy n="53" d="100"/>
        </p:scale>
        <p:origin x="208" y="2392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-9989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566"/>
    </p:cViewPr>
  </p:sorterViewPr>
  <p:notesViewPr>
    <p:cSldViewPr>
      <p:cViewPr varScale="1">
        <p:scale>
          <a:sx n="60" d="100"/>
          <a:sy n="60" d="100"/>
        </p:scale>
        <p:origin x="3187" y="48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hyperlink" Target="https://softuni.org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F20103-83CC-4A54-8FDE-9D37FC2629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53962-26EF-44E4-9E69-61B1727AB1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87215-0C8F-4762-A664-737A353EC9A4}" type="datetimeFigureOut">
              <a:rPr lang="bg-BG" smtClean="0"/>
              <a:t>19.10.23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6967E-448F-4887-8FCB-34482EFBCC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-1" y="8892000"/>
            <a:ext cx="6443999" cy="252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bg-BG" sz="1100" dirty="0"/>
              <a:t>Работна група </a:t>
            </a:r>
            <a:r>
              <a:rPr lang="ru-RU" sz="1100" dirty="0"/>
              <a:t>"Образование по програмиране и ИТ</a:t>
            </a:r>
            <a:r>
              <a:rPr lang="bg-BG" sz="1100" dirty="0"/>
              <a:t>", с подкрепата на </a:t>
            </a:r>
            <a:r>
              <a:rPr lang="en-US" sz="1100" dirty="0">
                <a:hlinkClick r:id="rId2"/>
              </a:rPr>
              <a:t>SoftUni</a:t>
            </a:r>
            <a:endParaRPr lang="en-US" sz="1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554C2-DDBA-40E2-9536-53A07EC502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43999" y="8892000"/>
            <a:ext cx="412413" cy="252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318AE-53F9-47EA-B5FE-E9473933AF11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506029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hyperlink" Target="https://softuni.org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84649-876A-46C9-8472-14CB09C070D8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488999" y="8892000"/>
            <a:ext cx="367414" cy="252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067CD-8E6B-4360-9AA8-C5DF2A48A6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C3A49B-3196-44DF-AC28-085C72EFBF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892000"/>
            <a:ext cx="6488999" cy="252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/>
            </a:lvl1pPr>
          </a:lstStyle>
          <a:p>
            <a:r>
              <a:rPr lang="bg-BG" sz="1100" dirty="0"/>
              <a:t>Работна група </a:t>
            </a:r>
            <a:r>
              <a:rPr lang="bg-BG" dirty="0"/>
              <a:t>"Образование по програмиране и ИТ"</a:t>
            </a:r>
            <a:r>
              <a:rPr lang="bg-BG" sz="1100" dirty="0"/>
              <a:t>, с подкрепата на </a:t>
            </a:r>
            <a:r>
              <a:rPr lang="en-US" sz="1100" dirty="0">
                <a:hlinkClick r:id="rId2"/>
              </a:rPr>
              <a:t>SoftUni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3084769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or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org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org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org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id="{78811095-27E9-49AB-972B-D4E20B3963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" name="Notes Placeholder 8">
            <a:extLst>
              <a:ext uri="{FF2B5EF4-FFF2-40B4-BE49-F238E27FC236}">
                <a16:creationId xmlns:a16="http://schemas.microsoft.com/office/drawing/2014/main" id="{E923224B-0CC3-475A-8628-8A90751AE6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88A3F3-90B1-4930-8D00-5603BDABEF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 SoftUni – </a:t>
            </a:r>
            <a:r>
              <a:rPr lang="en-US" u="sng">
                <a:hlinkClick r:id="rId3"/>
              </a:rPr>
              <a:t>https://softuni.org</a:t>
            </a:r>
            <a:r>
              <a:rPr lang="en-US"/>
              <a:t>. Copyrighted document. Unauthorized copy or reproduction is not permitted.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489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Image Placeholder 13">
            <a:extLst>
              <a:ext uri="{FF2B5EF4-FFF2-40B4-BE49-F238E27FC236}">
                <a16:creationId xmlns:a16="http://schemas.microsoft.com/office/drawing/2014/main" id="{A1F0B3C6-2E53-4CA3-86D1-53D46EC352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" name="Notes Placeholder 14">
            <a:extLst>
              <a:ext uri="{FF2B5EF4-FFF2-40B4-BE49-F238E27FC236}">
                <a16:creationId xmlns:a16="http://schemas.microsoft.com/office/drawing/2014/main" id="{149CC699-A079-49A5-A4D6-73B7F849A7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21F4233-7E9A-40D2-9066-2DB14E2FA5AD}"/>
              </a:ext>
            </a:extLst>
          </p:cNvPr>
          <p:cNvSpPr txBox="1">
            <a:spLocks/>
          </p:cNvSpPr>
          <p:nvPr/>
        </p:nvSpPr>
        <p:spPr>
          <a:xfrm>
            <a:off x="6488999" y="8847000"/>
            <a:ext cx="367414" cy="2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8F1DFF-B3E7-4ABF-97EE-0BBF3A961E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 SoftUni – </a:t>
            </a:r>
            <a:r>
              <a:rPr lang="en-US" u="sng">
                <a:hlinkClick r:id="rId3"/>
              </a:rPr>
              <a:t>https://softuni.org</a:t>
            </a:r>
            <a:r>
              <a:rPr lang="en-US"/>
              <a:t>. Copyrighted document. Unauthorized copy or reproduction is not permitted.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5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20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49B984-F964-47FF-8179-0A3007CE21CD}"/>
              </a:ext>
            </a:extLst>
          </p:cNvPr>
          <p:cNvSpPr txBox="1">
            <a:spLocks/>
          </p:cNvSpPr>
          <p:nvPr/>
        </p:nvSpPr>
        <p:spPr>
          <a:xfrm>
            <a:off x="6488999" y="8847000"/>
            <a:ext cx="367414" cy="2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BA5BD7-F043-4D1B-AA17-CD412FC534D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59BE0-D868-413B-AAA1-1CC88D1F52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 SoftUni – </a:t>
            </a:r>
            <a:r>
              <a:rPr lang="en-US" u="sng">
                <a:hlinkClick r:id="rId3"/>
              </a:rPr>
              <a:t>https://softuni.org</a:t>
            </a:r>
            <a:r>
              <a:rPr lang="en-US"/>
              <a:t>. Copyrighted document. Unauthorized copy or reproduction is not permitted.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90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7548A-4D3C-449B-81A5-FA4BE4628490}"/>
              </a:ext>
            </a:extLst>
          </p:cNvPr>
          <p:cNvSpPr txBox="1">
            <a:spLocks/>
          </p:cNvSpPr>
          <p:nvPr/>
        </p:nvSpPr>
        <p:spPr>
          <a:xfrm>
            <a:off x="6488999" y="8847000"/>
            <a:ext cx="367414" cy="2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BA5BD7-F043-4D1B-AA17-CD412FC534D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72CE7-61C1-4B7B-B0C8-5A45F01787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 SoftUni – </a:t>
            </a:r>
            <a:r>
              <a:rPr lang="en-US" u="sng">
                <a:hlinkClick r:id="rId3"/>
              </a:rPr>
              <a:t>https://softuni.org</a:t>
            </a:r>
            <a:r>
              <a:rPr lang="en-US"/>
              <a:t>. Copyrighted document. Unauthorized copy or reproduction is not permitted.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44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Bottom">
            <a:extLst>
              <a:ext uri="{FF2B5EF4-FFF2-40B4-BE49-F238E27FC236}">
                <a16:creationId xmlns:a16="http://schemas.microsoft.com/office/drawing/2014/main" id="{6854D183-0374-4B3E-B2CE-32F308A81591}"/>
              </a:ext>
            </a:extLst>
          </p:cNvPr>
          <p:cNvSpPr/>
          <p:nvPr userDrawn="1"/>
        </p:nvSpPr>
        <p:spPr>
          <a:xfrm>
            <a:off x="0" y="6702676"/>
            <a:ext cx="12195176" cy="155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3" name="Picture Placeholder Title Image">
            <a:extLst>
              <a:ext uri="{FF2B5EF4-FFF2-40B4-BE49-F238E27FC236}">
                <a16:creationId xmlns:a16="http://schemas.microsoft.com/office/drawing/2014/main" id="{A04D819A-89E2-4714-8C56-1838BF467E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0123" y="3400017"/>
            <a:ext cx="5248260" cy="2188983"/>
          </a:xfrm>
        </p:spPr>
        <p:txBody>
          <a:bodyPr/>
          <a:lstStyle>
            <a:lvl1pPr marL="0" indent="0" algn="ctr" latinLnBrk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Company Web Site">
            <a:extLst>
              <a:ext uri="{FF2B5EF4-FFF2-40B4-BE49-F238E27FC236}">
                <a16:creationId xmlns:a16="http://schemas.microsoft.com/office/drawing/2014/main" id="{0B99B1EE-62FA-4AA4-920C-D444D6C0B7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0120" y="6086106"/>
            <a:ext cx="5248260" cy="341313"/>
          </a:xfrm>
        </p:spPr>
        <p:txBody>
          <a:bodyPr lIns="36000" rIns="36000" anchor="ctr" anchorCtr="0">
            <a:noAutofit/>
          </a:bodyPr>
          <a:lstStyle>
            <a:lvl1pPr marL="0" indent="0" algn="r">
              <a:buNone/>
              <a:defRPr sz="1800"/>
            </a:lvl1pPr>
          </a:lstStyle>
          <a:p>
            <a:pPr lvl="0"/>
            <a:r>
              <a:rPr lang="en-US" dirty="0"/>
              <a:t>https://softuni.foundation  </a:t>
            </a:r>
          </a:p>
        </p:txBody>
      </p:sp>
      <p:sp>
        <p:nvSpPr>
          <p:cNvPr id="6" name="Company Name">
            <a:extLst>
              <a:ext uri="{FF2B5EF4-FFF2-40B4-BE49-F238E27FC236}">
                <a16:creationId xmlns:a16="http://schemas.microsoft.com/office/drawing/2014/main" id="{2A76510A-0BAE-A827-E77C-BE88E38F52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0122" y="5698189"/>
            <a:ext cx="5248260" cy="374236"/>
          </a:xfrm>
        </p:spPr>
        <p:txBody>
          <a:bodyPr lIns="36000" rIns="36000" anchor="ctr" anchorCtr="0">
            <a:normAutofit/>
          </a:bodyPr>
          <a:lstStyle>
            <a:lvl1pPr marL="0" indent="0" algn="r">
              <a:buNone/>
              <a:defRPr sz="20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SoftUni Foundation</a:t>
            </a:r>
          </a:p>
        </p:txBody>
      </p:sp>
      <p:sp>
        <p:nvSpPr>
          <p:cNvPr id="31" name="Author Position">
            <a:extLst>
              <a:ext uri="{FF2B5EF4-FFF2-40B4-BE49-F238E27FC236}">
                <a16:creationId xmlns:a16="http://schemas.microsoft.com/office/drawing/2014/main" id="{3E6B87B7-9D33-4EBB-BD4F-C0436BA3FD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34045" y="6085863"/>
            <a:ext cx="4751953" cy="341556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noAutofit/>
          </a:bodyPr>
          <a:lstStyle>
            <a:lvl1pPr marL="0" indent="0" algn="l" rtl="0" fontAlgn="base" latinLnBrk="0">
              <a:spcBef>
                <a:spcPct val="0"/>
              </a:spcBef>
              <a:spcAft>
                <a:spcPct val="0"/>
              </a:spcAft>
              <a:buNone/>
              <a:defRPr lang="en-US" sz="1800" b="0" kern="1200" dirty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URL</a:t>
            </a:r>
          </a:p>
        </p:txBody>
      </p:sp>
      <p:sp>
        <p:nvSpPr>
          <p:cNvPr id="30" name="Author Name">
            <a:extLst>
              <a:ext uri="{FF2B5EF4-FFF2-40B4-BE49-F238E27FC236}">
                <a16:creationId xmlns:a16="http://schemas.microsoft.com/office/drawing/2014/main" id="{2EA92DCA-4DB5-4D03-ACD3-A6A296592D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34046" y="5251106"/>
            <a:ext cx="4751954" cy="72490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noAutofit/>
          </a:bodyPr>
          <a:lstStyle>
            <a:lvl1pPr marL="0" indent="0" algn="l" rtl="0" fontAlgn="base" latinLnBrk="0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Authors</a:t>
            </a:r>
          </a:p>
        </p:txBody>
      </p:sp>
      <p:sp>
        <p:nvSpPr>
          <p:cNvPr id="43" name="Presentation Subtitle">
            <a:extLst>
              <a:ext uri="{FF2B5EF4-FFF2-40B4-BE49-F238E27FC236}">
                <a16:creationId xmlns:a16="http://schemas.microsoft.com/office/drawing/2014/main" id="{37BDB812-1395-4B02-ABCF-6A331EEE2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4746" y="1402942"/>
            <a:ext cx="11083636" cy="1306057"/>
          </a:xfrm>
        </p:spPr>
        <p:txBody>
          <a:bodyPr anchor="t" anchorCtr="0">
            <a:normAutofit/>
          </a:bodyPr>
          <a:lstStyle>
            <a:lvl1pPr marL="0" indent="0" algn="ctr" latinLnBrk="0"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Presentation Subtitle</a:t>
            </a:r>
          </a:p>
        </p:txBody>
      </p:sp>
      <p:sp>
        <p:nvSpPr>
          <p:cNvPr id="2" name="Presentation Title">
            <a:extLst>
              <a:ext uri="{FF2B5EF4-FFF2-40B4-BE49-F238E27FC236}">
                <a16:creationId xmlns:a16="http://schemas.microsoft.com/office/drawing/2014/main" id="{A4DF3AB8-E6E3-4FCE-8A4A-ECD147720A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746" y="321501"/>
            <a:ext cx="11083636" cy="971589"/>
          </a:xfrm>
        </p:spPr>
        <p:txBody>
          <a:bodyPr>
            <a:normAutofit/>
          </a:bodyPr>
          <a:lstStyle>
            <a:lvl1pPr algn="ctr" latinLnBrk="0">
              <a:defRPr sz="5400"/>
            </a:lvl1pPr>
          </a:lstStyle>
          <a:p>
            <a:r>
              <a:rPr lang="en-US" noProof="0" dirty="0"/>
              <a:t>Presentation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D0DB3-F60A-469B-7831-209CB666CC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49" y="4325954"/>
            <a:ext cx="2538082" cy="633046"/>
          </a:xfrm>
          <a:prstGeom prst="rect">
            <a:avLst/>
          </a:prstGeom>
        </p:spPr>
      </p:pic>
      <p:pic>
        <p:nvPicPr>
          <p:cNvPr id="5" name="Picture 4" title="CC-BY-NC-SA License">
            <a:hlinkClick r:id="rId3" tooltip="This work is licensed under the &quot;Creative Commons Attribution-NonCommercial-ShareAlike 4.0 International&quot; license"/>
            <a:extLst>
              <a:ext uri="{FF2B5EF4-FFF2-40B4-BE49-F238E27FC236}">
                <a16:creationId xmlns:a16="http://schemas.microsoft.com/office/drawing/2014/main" id="{2D40731C-0303-A69D-63FD-E048A73CA5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2682" y="4321352"/>
            <a:ext cx="1809336" cy="633045"/>
          </a:xfrm>
          <a:prstGeom prst="roundRect">
            <a:avLst>
              <a:gd name="adj" fmla="val 3940"/>
            </a:avLst>
          </a:prstGeom>
          <a:solidFill>
            <a:srgbClr val="231F20">
              <a:alpha val="5000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5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Bottom"/>
          <p:cNvSpPr/>
          <p:nvPr/>
        </p:nvSpPr>
        <p:spPr>
          <a:xfrm>
            <a:off x="2" y="6264000"/>
            <a:ext cx="12192000" cy="5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56" tIns="60928" rIns="121856" bIns="609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6750ECE4-94E0-469B-B8E4-562792823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3030" y="6462000"/>
            <a:ext cx="367414" cy="2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2BF067CD-8E6B-4360-9AA8-C5DF2A48A6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Oval Logo Holder"/>
          <p:cNvSpPr/>
          <p:nvPr/>
        </p:nvSpPr>
        <p:spPr>
          <a:xfrm>
            <a:off x="5161650" y="4824665"/>
            <a:ext cx="1868701" cy="1868701"/>
          </a:xfrm>
          <a:prstGeom prst="ellipse">
            <a:avLst/>
          </a:prstGeom>
          <a:solidFill>
            <a:schemeClr val="tx2"/>
          </a:solidFill>
          <a:ln w="635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Text Placeholder Right">
            <a:extLst>
              <a:ext uri="{FF2B5EF4-FFF2-40B4-BE49-F238E27FC236}">
                <a16:creationId xmlns:a16="http://schemas.microsoft.com/office/drawing/2014/main" id="{AF69A59F-C564-4A04-B1CC-31C2614999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56000" y="1195931"/>
            <a:ext cx="5545597" cy="4957073"/>
          </a:xfrm>
        </p:spPr>
        <p:txBody>
          <a:bodyPr/>
          <a:lstStyle>
            <a:lvl1pPr latinLnBrk="0">
              <a:defRPr/>
            </a:lvl1pPr>
            <a:lvl2pPr latinLnBrk="0">
              <a:defRPr/>
            </a:lvl2pPr>
            <a:lvl3pPr latinLnBrk="0">
              <a:defRPr/>
            </a:lvl3pPr>
            <a:lvl4pPr latinLnBrk="0">
              <a:defRPr/>
            </a:lvl4pPr>
            <a:lvl5pPr latinLnBrk="0">
              <a:defRPr/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Text Placeholder Left">
            <a:extLst>
              <a:ext uri="{FF2B5EF4-FFF2-40B4-BE49-F238E27FC236}">
                <a16:creationId xmlns:a16="http://schemas.microsoft.com/office/drawing/2014/main" id="{C8A626D2-456B-41EF-9818-EA8DD7E314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402" y="1195931"/>
            <a:ext cx="5545598" cy="4957073"/>
          </a:xfrm>
        </p:spPr>
        <p:txBody>
          <a:bodyPr/>
          <a:lstStyle>
            <a:lvl1pPr latinLnBrk="0">
              <a:defRPr/>
            </a:lvl1pPr>
            <a:lvl2pPr latinLnBrk="0">
              <a:defRPr/>
            </a:lvl2pPr>
            <a:lvl3pPr latinLnBrk="0">
              <a:defRPr/>
            </a:lvl3pPr>
            <a:lvl4pPr latinLnBrk="0">
              <a:defRPr/>
            </a:lvl4pPr>
            <a:lvl5pPr latinLnBrk="0">
              <a:defRPr/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Rectangle Top">
            <a:extLst>
              <a:ext uri="{FF2B5EF4-FFF2-40B4-BE49-F238E27FC236}">
                <a16:creationId xmlns:a16="http://schemas.microsoft.com/office/drawing/2014/main" id="{E03301DA-D0AF-46FD-8740-2F761250203A}"/>
              </a:ext>
            </a:extLst>
          </p:cNvPr>
          <p:cNvSpPr/>
          <p:nvPr userDrawn="1"/>
        </p:nvSpPr>
        <p:spPr>
          <a:xfrm>
            <a:off x="0" y="0"/>
            <a:ext cx="12196800" cy="1095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5" name="Slide Title">
            <a:extLst>
              <a:ext uri="{FF2B5EF4-FFF2-40B4-BE49-F238E27FC236}">
                <a16:creationId xmlns:a16="http://schemas.microsoft.com/office/drawing/2014/main" id="{EA9A94D1-F9F6-4D7B-85E3-896A987B6A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5" y="100750"/>
            <a:ext cx="10270595" cy="882654"/>
          </a:xfrm>
        </p:spPr>
        <p:txBody>
          <a:bodyPr/>
          <a:lstStyle>
            <a:lvl1pPr latinLnBrk="0"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9792D8-D354-4699-B7D6-B8CB7F7759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8753" y="5340443"/>
            <a:ext cx="1334859" cy="9828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351E19-25DA-EAD2-9FBE-358B6135D7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573" y="368999"/>
            <a:ext cx="1443361" cy="36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>
            <a:extLst>
              <a:ext uri="{FF2B5EF4-FFF2-40B4-BE49-F238E27FC236}">
                <a16:creationId xmlns:a16="http://schemas.microsoft.com/office/drawing/2014/main" id="{F888EE71-82B3-40F1-A63F-7417422FB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3030" y="6444000"/>
            <a:ext cx="367414" cy="2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2BF067CD-8E6B-4360-9AA8-C5DF2A48A6D1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ext Placeholder Body">
            <a:extLst>
              <a:ext uri="{FF2B5EF4-FFF2-40B4-BE49-F238E27FC236}">
                <a16:creationId xmlns:a16="http://schemas.microsoft.com/office/drawing/2014/main" id="{A2ABE920-240F-4CF6-AD45-23ED489FAD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69002" y="1353866"/>
            <a:ext cx="7426234" cy="5219931"/>
          </a:xfrm>
        </p:spPr>
        <p:txBody>
          <a:bodyPr/>
          <a:lstStyle>
            <a:lvl1pPr latinLnBrk="0">
              <a:defRPr/>
            </a:lvl1pPr>
            <a:lvl2pPr latinLnBrk="0">
              <a:defRPr/>
            </a:lvl2pPr>
            <a:lvl3pPr latinLnBrk="0">
              <a:defRPr/>
            </a:lvl3pPr>
            <a:lvl4pPr latinLnBrk="0">
              <a:defRPr/>
            </a:lvl4pPr>
            <a:lvl5pPr latinLnBrk="0"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Picture Placeholder Left"/>
          <p:cNvSpPr>
            <a:spLocks noGrp="1"/>
          </p:cNvSpPr>
          <p:nvPr>
            <p:ph type="pic" idx="1" hasCustomPrompt="1"/>
          </p:nvPr>
        </p:nvSpPr>
        <p:spPr>
          <a:xfrm>
            <a:off x="190405" y="1355077"/>
            <a:ext cx="3889373" cy="536640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 latinLnBrk="0">
              <a:buNone/>
              <a:defRPr sz="2131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609219" indent="0">
              <a:buNone/>
              <a:defRPr sz="3731"/>
            </a:lvl2pPr>
            <a:lvl3pPr marL="1218438" indent="0">
              <a:buNone/>
              <a:defRPr sz="3198"/>
            </a:lvl3pPr>
            <a:lvl4pPr marL="1827657" indent="0">
              <a:buNone/>
              <a:defRPr sz="2665"/>
            </a:lvl4pPr>
            <a:lvl5pPr marL="2436876" indent="0">
              <a:buNone/>
              <a:defRPr sz="2665"/>
            </a:lvl5pPr>
            <a:lvl6pPr marL="3046096" indent="0">
              <a:buNone/>
              <a:defRPr sz="2665"/>
            </a:lvl6pPr>
            <a:lvl7pPr marL="3655315" indent="0">
              <a:buNone/>
              <a:defRPr sz="2665"/>
            </a:lvl7pPr>
            <a:lvl8pPr marL="4264533" indent="0">
              <a:buNone/>
              <a:defRPr sz="2665"/>
            </a:lvl8pPr>
            <a:lvl9pPr marL="4873752" indent="0">
              <a:buNone/>
              <a:defRPr sz="2665"/>
            </a:lvl9pPr>
          </a:lstStyle>
          <a:p>
            <a:r>
              <a:rPr lang="en-US" altLang="ko-KR" noProof="0"/>
              <a:t>Your Picture Here</a:t>
            </a:r>
          </a:p>
        </p:txBody>
      </p:sp>
      <p:sp>
        <p:nvSpPr>
          <p:cNvPr id="3" name="Rectangle Left Second"/>
          <p:cNvSpPr/>
          <p:nvPr/>
        </p:nvSpPr>
        <p:spPr>
          <a:xfrm>
            <a:off x="4127777" y="1748999"/>
            <a:ext cx="240001" cy="3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" name="Rectangle Left First"/>
          <p:cNvSpPr/>
          <p:nvPr/>
        </p:nvSpPr>
        <p:spPr>
          <a:xfrm>
            <a:off x="4079775" y="1355073"/>
            <a:ext cx="48001" cy="55029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Rectangle Down">
            <a:extLst>
              <a:ext uri="{FF2B5EF4-FFF2-40B4-BE49-F238E27FC236}">
                <a16:creationId xmlns:a16="http://schemas.microsoft.com/office/drawing/2014/main" id="{E9B994EC-35A8-4A11-98CB-25DC28852F94}"/>
              </a:ext>
            </a:extLst>
          </p:cNvPr>
          <p:cNvSpPr/>
          <p:nvPr/>
        </p:nvSpPr>
        <p:spPr>
          <a:xfrm>
            <a:off x="2" y="6721482"/>
            <a:ext cx="12192000" cy="1365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1" name="Rectangle Top">
            <a:extLst>
              <a:ext uri="{FF2B5EF4-FFF2-40B4-BE49-F238E27FC236}">
                <a16:creationId xmlns:a16="http://schemas.microsoft.com/office/drawing/2014/main" id="{274B8F05-DFCE-47BD-BAFD-DF93E1A63BDD}"/>
              </a:ext>
            </a:extLst>
          </p:cNvPr>
          <p:cNvSpPr/>
          <p:nvPr userDrawn="1"/>
        </p:nvSpPr>
        <p:spPr>
          <a:xfrm>
            <a:off x="0" y="0"/>
            <a:ext cx="12196800" cy="1095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3F218E34-55D7-4290-BFE4-80F31F9415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6" y="100750"/>
            <a:ext cx="10270594" cy="882654"/>
          </a:xfrm>
        </p:spPr>
        <p:txBody>
          <a:bodyPr/>
          <a:lstStyle>
            <a:lvl1pPr latinLnBrk="0"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F3DB3E-BDAA-8201-9A01-2F52640A84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573" y="368999"/>
            <a:ext cx="1443361" cy="36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1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Bottom">
            <a:extLst>
              <a:ext uri="{FF2B5EF4-FFF2-40B4-BE49-F238E27FC236}">
                <a16:creationId xmlns:a16="http://schemas.microsoft.com/office/drawing/2014/main" id="{550A59F9-9A9D-4956-95B4-F78CC0DB1D59}"/>
              </a:ext>
            </a:extLst>
          </p:cNvPr>
          <p:cNvSpPr/>
          <p:nvPr userDrawn="1"/>
        </p:nvSpPr>
        <p:spPr>
          <a:xfrm>
            <a:off x="0" y="6371332"/>
            <a:ext cx="12195176" cy="4872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07753B-8639-4399-B782-EE5377184D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988" y="1461842"/>
            <a:ext cx="10731663" cy="3047158"/>
          </a:xfrm>
        </p:spPr>
        <p:txBody>
          <a:bodyPr>
            <a:normAutofit/>
          </a:bodyPr>
          <a:lstStyle>
            <a:lvl1pPr algn="ctr">
              <a:defRPr sz="13800"/>
            </a:lvl1pPr>
          </a:lstStyle>
          <a:p>
            <a:r>
              <a:rPr lang="bg-BG" dirty="0"/>
              <a:t>Въпроси?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6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9D60504-DA9E-4357-9A0A-15E333FC2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2"/>
          <a:stretch/>
        </p:blipFill>
        <p:spPr>
          <a:xfrm>
            <a:off x="-3176" y="1"/>
            <a:ext cx="12195176" cy="68522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7B03959-5ED4-4593-8CEF-2AE1A73775F5}"/>
              </a:ext>
            </a:extLst>
          </p:cNvPr>
          <p:cNvSpPr/>
          <p:nvPr/>
        </p:nvSpPr>
        <p:spPr>
          <a:xfrm>
            <a:off x="-3176" y="0"/>
            <a:ext cx="12195176" cy="1095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" y="6184673"/>
            <a:ext cx="12192000" cy="6733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56" tIns="60928" rIns="121856" bIns="609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 dirty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5161650" y="4824665"/>
            <a:ext cx="1868701" cy="1868701"/>
          </a:xfrm>
          <a:prstGeom prst="ellipse">
            <a:avLst/>
          </a:prstGeom>
          <a:solidFill>
            <a:schemeClr val="tx2"/>
          </a:solidFill>
          <a:ln w="635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A09987-8827-47B7-85D3-6D69487FC7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28D2F0-1E67-414B-A93D-D3F8F131A1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551" y="5206773"/>
            <a:ext cx="958900" cy="1184869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8A626D2-456B-41EF-9818-EA8DD7E314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402" y="1195931"/>
            <a:ext cx="5426148" cy="48241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F69A59F-C564-4A04-B1CC-31C2614999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75450" y="1195931"/>
            <a:ext cx="5426147" cy="48241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8E34E-73A2-41B4-8C58-4DDB1D4D97D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8816" y="6390560"/>
            <a:ext cx="808713" cy="308845"/>
          </a:xfrm>
        </p:spPr>
        <p:txBody>
          <a:bodyPr/>
          <a:lstStyle/>
          <a:p>
            <a:fld id="{055373AC-9AA7-423B-BA00-BA1C74164DBD}" type="datetime1">
              <a:rPr lang="en-US" smtClean="0"/>
              <a:pPr/>
              <a:t>10/19/23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7141AFF-42FF-4AAA-A3FA-149DDA66FCC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B2616D-7BC8-4F96-B3A7-B299A353B4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AACB49-5E4F-4436-9D82-E83B52A7FC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854" y="232973"/>
            <a:ext cx="2126081" cy="5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3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enter Icon"/>
          <p:cNvSpPr>
            <a:spLocks noChangeAspect="1"/>
          </p:cNvSpPr>
          <p:nvPr/>
        </p:nvSpPr>
        <p:spPr>
          <a:xfrm>
            <a:off x="4319736" y="867751"/>
            <a:ext cx="3552529" cy="355252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1" name="Slide Subtitle"/>
          <p:cNvSpPr>
            <a:spLocks noGrp="1"/>
          </p:cNvSpPr>
          <p:nvPr>
            <p:ph type="subTitle" sz="quarter" idx="11" hasCustomPrompt="1"/>
          </p:nvPr>
        </p:nvSpPr>
        <p:spPr>
          <a:xfrm>
            <a:off x="615109" y="5585916"/>
            <a:ext cx="10961783" cy="7680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latinLnBrk="0">
              <a:buNone/>
              <a:defRPr sz="3998" b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Section Subtitle</a:t>
            </a:r>
          </a:p>
        </p:txBody>
      </p:sp>
      <p:sp>
        <p:nvSpPr>
          <p:cNvPr id="10" name="Slide Title"/>
          <p:cNvSpPr>
            <a:spLocks noGrp="1"/>
          </p:cNvSpPr>
          <p:nvPr>
            <p:ph type="title" sz="quarter" idx="10" hasCustomPrompt="1"/>
          </p:nvPr>
        </p:nvSpPr>
        <p:spPr>
          <a:xfrm>
            <a:off x="615109" y="4704825"/>
            <a:ext cx="10961783" cy="7680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latinLnBrk="0">
              <a:buNone/>
              <a:defRPr sz="5396" b="1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Section Title</a:t>
            </a:r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352921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C1780DB1-0AF0-4108-AFE1-9DA99F0DBC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1753030" y="6507000"/>
            <a:ext cx="367414" cy="2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2BF067CD-8E6B-4360-9AA8-C5DF2A48A6D1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Slide Body Text">
            <a:extLst>
              <a:ext uri="{FF2B5EF4-FFF2-40B4-BE49-F238E27FC236}">
                <a16:creationId xmlns:a16="http://schemas.microsoft.com/office/drawing/2014/main" id="{5A9D2960-6D42-439F-82E8-812822013A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402" y="1196125"/>
            <a:ext cx="11818096" cy="5528766"/>
          </a:xfrm>
        </p:spPr>
        <p:txBody>
          <a:bodyPr/>
          <a:lstStyle>
            <a:lvl1pPr latinLnBrk="0">
              <a:defRPr/>
            </a:lvl1pPr>
            <a:lvl2pPr latinLnBrk="0">
              <a:defRPr/>
            </a:lvl2pPr>
            <a:lvl3pPr latinLnBrk="0">
              <a:defRPr/>
            </a:lvl3pPr>
            <a:lvl4pPr latinLnBrk="0">
              <a:defRPr/>
            </a:lvl4pPr>
            <a:lvl5pPr latinLnBrk="0">
              <a:defRPr/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Rectangle Top">
            <a:extLst>
              <a:ext uri="{FF2B5EF4-FFF2-40B4-BE49-F238E27FC236}">
                <a16:creationId xmlns:a16="http://schemas.microsoft.com/office/drawing/2014/main" id="{391AFA4E-7870-4561-A1B8-AC956B0C8931}"/>
              </a:ext>
            </a:extLst>
          </p:cNvPr>
          <p:cNvSpPr/>
          <p:nvPr userDrawn="1"/>
        </p:nvSpPr>
        <p:spPr>
          <a:xfrm>
            <a:off x="0" y="0"/>
            <a:ext cx="12196800" cy="1095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Slide Title">
            <a:extLst>
              <a:ext uri="{FF2B5EF4-FFF2-40B4-BE49-F238E27FC236}">
                <a16:creationId xmlns:a16="http://schemas.microsoft.com/office/drawing/2014/main" id="{19B5B676-7892-440F-8191-7109B2C598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6" y="100750"/>
            <a:ext cx="10270594" cy="882654"/>
          </a:xfrm>
        </p:spPr>
        <p:txBody>
          <a:bodyPr/>
          <a:lstStyle>
            <a:lvl1pPr latinLnBrk="0"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A1D0F-F579-6A3C-C698-4E2E7F1AB2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573" y="368999"/>
            <a:ext cx="1443361" cy="36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7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Conc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0020EB61-2079-41A3-B356-B1D8D48D7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3030" y="6507000"/>
            <a:ext cx="367414" cy="2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2BF067CD-8E6B-4360-9AA8-C5DF2A48A6D1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Rectangle Left"/>
          <p:cNvSpPr/>
          <p:nvPr/>
        </p:nvSpPr>
        <p:spPr>
          <a:xfrm>
            <a:off x="0" y="0"/>
            <a:ext cx="115383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398" b="0" i="0" u="none" strike="noStrike" kern="1200" cap="none" spc="0" normalizeH="0" baseline="0" noProof="0" dirty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3074" name="Picture Bulb" descr="Bu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205" y="1792355"/>
            <a:ext cx="1830304" cy="406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Body Text">
            <a:extLst>
              <a:ext uri="{FF2B5EF4-FFF2-40B4-BE49-F238E27FC236}">
                <a16:creationId xmlns:a16="http://schemas.microsoft.com/office/drawing/2014/main" id="{CB4CB13C-66A1-466B-A6C1-B0BABF5CFE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66000" y="1121143"/>
            <a:ext cx="10129234" cy="5546589"/>
          </a:xfrm>
        </p:spPr>
        <p:txBody>
          <a:bodyPr/>
          <a:lstStyle>
            <a:lvl1pPr latinLnBrk="0">
              <a:defRPr>
                <a:solidFill>
                  <a:schemeClr val="tx1"/>
                </a:solidFill>
              </a:defRPr>
            </a:lvl1pPr>
            <a:lvl2pPr latinLnBrk="0">
              <a:defRPr>
                <a:solidFill>
                  <a:schemeClr val="tx1"/>
                </a:solidFill>
              </a:defRPr>
            </a:lvl2pPr>
            <a:lvl3pPr latinLnBrk="0">
              <a:defRPr>
                <a:solidFill>
                  <a:schemeClr val="tx1"/>
                </a:solidFill>
              </a:defRPr>
            </a:lvl3pPr>
            <a:lvl4pPr latinLnBrk="0">
              <a:defRPr>
                <a:solidFill>
                  <a:schemeClr val="tx1"/>
                </a:solidFill>
              </a:defRPr>
            </a:lvl4pPr>
            <a:lvl5pPr latinLnBrk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Slide Title">
            <a:extLst>
              <a:ext uri="{FF2B5EF4-FFF2-40B4-BE49-F238E27FC236}">
                <a16:creationId xmlns:a16="http://schemas.microsoft.com/office/drawing/2014/main" id="{E2DA9691-CDF5-499C-94BB-AAA61DAC1B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6956" y="100750"/>
            <a:ext cx="9164044" cy="882654"/>
          </a:xfrm>
        </p:spPr>
        <p:txBody>
          <a:bodyPr/>
          <a:lstStyle>
            <a:lvl1pPr latinLnBrk="0">
              <a:defRPr/>
            </a:lvl1pPr>
          </a:lstStyle>
          <a:p>
            <a:r>
              <a:rPr lang="en-US" noProof="0" dirty="0"/>
              <a:t>Slide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CA5371-2597-CF8F-1859-2263958074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877" y="362077"/>
            <a:ext cx="144335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3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ortant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1865BF6B-7F07-4E9C-879F-80E36EEB3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3030" y="6507000"/>
            <a:ext cx="367414" cy="2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2BF067CD-8E6B-4360-9AA8-C5DF2A48A6D1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Rectangle Left">
            <a:extLst>
              <a:ext uri="{FF2B5EF4-FFF2-40B4-BE49-F238E27FC236}">
                <a16:creationId xmlns:a16="http://schemas.microsoft.com/office/drawing/2014/main" id="{345FB1C8-7F66-4D5C-ACCE-AE919936BCFD}"/>
              </a:ext>
            </a:extLst>
          </p:cNvPr>
          <p:cNvSpPr/>
          <p:nvPr/>
        </p:nvSpPr>
        <p:spPr>
          <a:xfrm>
            <a:off x="0" y="0"/>
            <a:ext cx="115383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398" b="0" i="0" u="none" strike="noStrike" kern="1200" cap="none" spc="0" normalizeH="0" baseline="0" noProof="0" dirty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3074" name="Picture Bulb" descr="Bu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0027" y="3314704"/>
            <a:ext cx="1260665" cy="279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Body Text">
            <a:extLst>
              <a:ext uri="{FF2B5EF4-FFF2-40B4-BE49-F238E27FC236}">
                <a16:creationId xmlns:a16="http://schemas.microsoft.com/office/drawing/2014/main" id="{6157C8DE-E0AF-422B-BBB1-F0AF1264B5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3561" y="1121143"/>
            <a:ext cx="10321675" cy="5546589"/>
          </a:xfrm>
        </p:spPr>
        <p:txBody>
          <a:bodyPr/>
          <a:lstStyle>
            <a:lvl1pPr latinLnBrk="0">
              <a:defRPr>
                <a:solidFill>
                  <a:schemeClr val="tx1"/>
                </a:solidFill>
              </a:defRPr>
            </a:lvl1pPr>
            <a:lvl2pPr latinLnBrk="0">
              <a:defRPr>
                <a:solidFill>
                  <a:schemeClr val="tx1"/>
                </a:solidFill>
              </a:defRPr>
            </a:lvl2pPr>
            <a:lvl3pPr latinLnBrk="0">
              <a:defRPr>
                <a:solidFill>
                  <a:schemeClr val="tx1"/>
                </a:solidFill>
              </a:defRPr>
            </a:lvl3pPr>
            <a:lvl4pPr latinLnBrk="0">
              <a:defRPr>
                <a:solidFill>
                  <a:schemeClr val="tx1"/>
                </a:solidFill>
              </a:defRPr>
            </a:lvl4pPr>
            <a:lvl5pPr latinLnBrk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0D5CC956-5C4A-44BE-8F8B-327FAFA51E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6956" y="100750"/>
            <a:ext cx="9164044" cy="882654"/>
          </a:xfrm>
        </p:spPr>
        <p:txBody>
          <a:bodyPr/>
          <a:lstStyle>
            <a:lvl1pPr latinLnBrk="0">
              <a:defRPr/>
            </a:lvl1pPr>
          </a:lstStyle>
          <a:p>
            <a:r>
              <a:rPr lang="en-US" noProof="0" dirty="0"/>
              <a:t>Slide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7AF1B9-D67A-246A-86B6-E28F19C523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877" y="362077"/>
            <a:ext cx="144335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5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F0B8C963-1813-4B69-AD27-6D02EBBBB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3030" y="6507000"/>
            <a:ext cx="367414" cy="2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2BF067CD-8E6B-4360-9AA8-C5DF2A48A6D1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Rectangle Left">
            <a:extLst>
              <a:ext uri="{FF2B5EF4-FFF2-40B4-BE49-F238E27FC236}">
                <a16:creationId xmlns:a16="http://schemas.microsoft.com/office/drawing/2014/main" id="{345FB1C8-7F66-4D5C-ACCE-AE919936BCFD}"/>
              </a:ext>
            </a:extLst>
          </p:cNvPr>
          <p:cNvSpPr/>
          <p:nvPr userDrawn="1"/>
        </p:nvSpPr>
        <p:spPr>
          <a:xfrm>
            <a:off x="0" y="0"/>
            <a:ext cx="42947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398" b="0" i="0" u="none" strike="noStrike" kern="1200" cap="none" spc="0" normalizeH="0" baseline="0" noProof="0" dirty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4" name="Picture Bulb" descr="Bul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6000" y="5098868"/>
            <a:ext cx="779209" cy="172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Body Text">
            <a:extLst>
              <a:ext uri="{FF2B5EF4-FFF2-40B4-BE49-F238E27FC236}">
                <a16:creationId xmlns:a16="http://schemas.microsoft.com/office/drawing/2014/main" id="{7296EDA7-D37D-4B31-A888-371F080412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5176" y="1121143"/>
            <a:ext cx="11410061" cy="5546589"/>
          </a:xfrm>
        </p:spPr>
        <p:txBody>
          <a:bodyPr/>
          <a:lstStyle>
            <a:lvl1pPr latinLnBrk="0">
              <a:defRPr>
                <a:solidFill>
                  <a:schemeClr val="tx1"/>
                </a:solidFill>
              </a:defRPr>
            </a:lvl1pPr>
            <a:lvl2pPr latinLnBrk="0">
              <a:defRPr>
                <a:solidFill>
                  <a:schemeClr val="tx1"/>
                </a:solidFill>
              </a:defRPr>
            </a:lvl2pPr>
            <a:lvl3pPr latinLnBrk="0">
              <a:defRPr>
                <a:solidFill>
                  <a:schemeClr val="tx1"/>
                </a:solidFill>
              </a:defRPr>
            </a:lvl3pPr>
            <a:lvl4pPr latinLnBrk="0">
              <a:defRPr>
                <a:solidFill>
                  <a:schemeClr val="tx1"/>
                </a:solidFill>
              </a:defRPr>
            </a:lvl4pPr>
            <a:lvl5pPr latinLnBrk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Title">
            <a:extLst>
              <a:ext uri="{FF2B5EF4-FFF2-40B4-BE49-F238E27FC236}">
                <a16:creationId xmlns:a16="http://schemas.microsoft.com/office/drawing/2014/main" id="{55A88B09-3557-48A3-BF27-42699C269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177" y="100750"/>
            <a:ext cx="9875824" cy="882654"/>
          </a:xfrm>
        </p:spPr>
        <p:txBody>
          <a:bodyPr/>
          <a:lstStyle>
            <a:lvl1pPr latinLnBrk="0">
              <a:defRPr/>
            </a:lvl1pPr>
          </a:lstStyle>
          <a:p>
            <a:r>
              <a:rPr lang="en-US" noProof="0" dirty="0"/>
              <a:t>Slide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2C375B-43BF-D1DD-F160-1500A11188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877" y="362077"/>
            <a:ext cx="144335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6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rce Cod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">
            <a:extLst>
              <a:ext uri="{FF2B5EF4-FFF2-40B4-BE49-F238E27FC236}">
                <a16:creationId xmlns:a16="http://schemas.microsoft.com/office/drawing/2014/main" id="{509D954E-A844-4072-A556-DE584BEB9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3030" y="6507000"/>
            <a:ext cx="367414" cy="2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2BF067CD-8E6B-4360-9AA8-C5DF2A48A6D1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Rectangle Top">
            <a:extLst>
              <a:ext uri="{FF2B5EF4-FFF2-40B4-BE49-F238E27FC236}">
                <a16:creationId xmlns:a16="http://schemas.microsoft.com/office/drawing/2014/main" id="{A15CE03A-0933-4E5D-9EA1-718D4F802FFC}"/>
              </a:ext>
            </a:extLst>
          </p:cNvPr>
          <p:cNvSpPr/>
          <p:nvPr userDrawn="1"/>
        </p:nvSpPr>
        <p:spPr>
          <a:xfrm>
            <a:off x="0" y="1311"/>
            <a:ext cx="12196800" cy="1095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398" b="0" i="0" u="none" strike="noStrike" kern="1200" cap="none" spc="0" normalizeH="0" baseline="0" noProof="0" dirty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" name="Slide Body Text">
            <a:extLst>
              <a:ext uri="{FF2B5EF4-FFF2-40B4-BE49-F238E27FC236}">
                <a16:creationId xmlns:a16="http://schemas.microsoft.com/office/drawing/2014/main" id="{B608ED73-CE88-49E4-8BFC-DBD6E9AE6B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406" y="1206668"/>
            <a:ext cx="11804831" cy="5550582"/>
          </a:xfrm>
        </p:spPr>
        <p:txBody>
          <a:bodyPr/>
          <a:lstStyle>
            <a:lvl1pPr latinLnBrk="0">
              <a:defRPr>
                <a:solidFill>
                  <a:schemeClr val="tx1"/>
                </a:solidFill>
              </a:defRPr>
            </a:lvl1pPr>
            <a:lvl2pPr latinLnBrk="0">
              <a:defRPr>
                <a:solidFill>
                  <a:schemeClr val="tx1"/>
                </a:solidFill>
              </a:defRPr>
            </a:lvl2pPr>
            <a:lvl3pPr latinLnBrk="0">
              <a:defRPr>
                <a:solidFill>
                  <a:schemeClr val="tx1"/>
                </a:solidFill>
              </a:defRPr>
            </a:lvl3pPr>
            <a:lvl4pPr latinLnBrk="0">
              <a:defRPr>
                <a:solidFill>
                  <a:schemeClr val="tx1"/>
                </a:solidFill>
              </a:defRPr>
            </a:lvl4pPr>
            <a:lvl5pPr latinLnBrk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This is a code example</a:t>
            </a:r>
          </a:p>
        </p:txBody>
      </p:sp>
      <p:sp>
        <p:nvSpPr>
          <p:cNvPr id="4" name="Code Box">
            <a:extLst>
              <a:ext uri="{FF2B5EF4-FFF2-40B4-BE49-F238E27FC236}">
                <a16:creationId xmlns:a16="http://schemas.microsoft.com/office/drawing/2014/main" id="{F4E021E9-D6DB-4272-8C9F-CEF4940FDC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683" y="2034000"/>
            <a:ext cx="10836275" cy="2237893"/>
          </a:xfrm>
          <a:solidFill>
            <a:schemeClr val="accent6">
              <a:lumMod val="75000"/>
              <a:alpha val="15000"/>
            </a:schemeClr>
          </a:solidFill>
          <a:ln w="12700">
            <a:solidFill>
              <a:schemeClr val="tx1">
                <a:lumMod val="5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>
              <a:buNone/>
              <a:defRPr lang="en-US" sz="2800" b="1" smtClean="0">
                <a:latin typeface="Consolas" pitchFamily="49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noProof="1"/>
              <a:t>Source code box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noProof="1"/>
              <a:t>…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noProof="1"/>
              <a:t>…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noProof="1"/>
              <a:t>…</a:t>
            </a:r>
          </a:p>
        </p:txBody>
      </p:sp>
      <p:sp>
        <p:nvSpPr>
          <p:cNvPr id="11" name="Slide Title">
            <a:extLst>
              <a:ext uri="{FF2B5EF4-FFF2-40B4-BE49-F238E27FC236}">
                <a16:creationId xmlns:a16="http://schemas.microsoft.com/office/drawing/2014/main" id="{47D60833-F0A9-4F29-8C06-A963A7C8B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5" y="100750"/>
            <a:ext cx="10239658" cy="882654"/>
          </a:xfrm>
        </p:spPr>
        <p:txBody>
          <a:bodyPr/>
          <a:lstStyle>
            <a:lvl1pPr latinLnBrk="0"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69A4E8-9221-8F79-65B4-BF9AA7F87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573" y="368999"/>
            <a:ext cx="1443361" cy="36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enter Icon"/>
          <p:cNvSpPr>
            <a:spLocks noChangeAspect="1"/>
          </p:cNvSpPr>
          <p:nvPr/>
        </p:nvSpPr>
        <p:spPr>
          <a:xfrm>
            <a:off x="831000" y="1091471"/>
            <a:ext cx="3552529" cy="355252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1" name="Slide Subtitle"/>
          <p:cNvSpPr>
            <a:spLocks noGrp="1"/>
          </p:cNvSpPr>
          <p:nvPr>
            <p:ph type="subTitle" sz="quarter" idx="11" hasCustomPrompt="1"/>
          </p:nvPr>
        </p:nvSpPr>
        <p:spPr>
          <a:xfrm>
            <a:off x="5241000" y="3338387"/>
            <a:ext cx="6065892" cy="7680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latinLnBrk="0">
              <a:buNone/>
              <a:defRPr sz="3998" b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Section Subtitle</a:t>
            </a:r>
          </a:p>
        </p:txBody>
      </p:sp>
      <p:sp>
        <p:nvSpPr>
          <p:cNvPr id="10" name="Slide Title"/>
          <p:cNvSpPr>
            <a:spLocks noGrp="1"/>
          </p:cNvSpPr>
          <p:nvPr>
            <p:ph type="title" sz="quarter" idx="10" hasCustomPrompt="1"/>
          </p:nvPr>
        </p:nvSpPr>
        <p:spPr>
          <a:xfrm>
            <a:off x="5241000" y="1471047"/>
            <a:ext cx="6065892" cy="175433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latinLnBrk="0">
              <a:buNone/>
              <a:defRPr sz="5396" b="1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Section Title</a:t>
            </a:r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242391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">
            <a:extLst>
              <a:ext uri="{FF2B5EF4-FFF2-40B4-BE49-F238E27FC236}">
                <a16:creationId xmlns:a16="http://schemas.microsoft.com/office/drawing/2014/main" id="{39DDE17E-5472-41F3-AF5F-54DFF10DC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3030" y="6507000"/>
            <a:ext cx="367414" cy="2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2BF067CD-8E6B-4360-9AA8-C5DF2A48A6D1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Slide Body Text">
            <a:extLst>
              <a:ext uri="{FF2B5EF4-FFF2-40B4-BE49-F238E27FC236}">
                <a16:creationId xmlns:a16="http://schemas.microsoft.com/office/drawing/2014/main" id="{889D93F4-ABFA-46BF-8E5D-FE6562ACB2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6766" y="1371604"/>
            <a:ext cx="11781606" cy="5207396"/>
          </a:xfrm>
        </p:spPr>
        <p:txBody>
          <a:bodyPr>
            <a:normAutofit/>
          </a:bodyPr>
          <a:lstStyle>
            <a:lvl1pPr marL="514042" indent="-514042" latinLnBrk="0">
              <a:buFont typeface="+mj-lt"/>
              <a:buAutoNum type="arabicPeriod"/>
              <a:defRPr sz="3600">
                <a:solidFill>
                  <a:schemeClr val="tx1"/>
                </a:solidFill>
              </a:defRPr>
            </a:lvl1pPr>
            <a:lvl2pPr>
              <a:defRPr sz="3400"/>
            </a:lvl2pPr>
          </a:lstStyle>
          <a:p>
            <a:pPr lvl="0"/>
            <a:r>
              <a:rPr lang="en-US" noProof="0" dirty="0"/>
              <a:t>…</a:t>
            </a:r>
          </a:p>
          <a:p>
            <a:pPr lvl="1"/>
            <a:r>
              <a:rPr lang="en-US" noProof="0" dirty="0"/>
              <a:t>…</a:t>
            </a:r>
          </a:p>
          <a:p>
            <a:pPr lvl="1"/>
            <a:r>
              <a:rPr lang="en-US" noProof="0" dirty="0"/>
              <a:t>…</a:t>
            </a:r>
          </a:p>
          <a:p>
            <a:pPr lvl="0"/>
            <a:r>
              <a:rPr lang="en-US" noProof="0" dirty="0"/>
              <a:t>…</a:t>
            </a:r>
          </a:p>
          <a:p>
            <a:pPr lvl="1"/>
            <a:r>
              <a:rPr lang="en-US" noProof="0" dirty="0"/>
              <a:t>…</a:t>
            </a:r>
          </a:p>
          <a:p>
            <a:pPr lvl="1"/>
            <a:r>
              <a:rPr lang="en-US" noProof="0" dirty="0"/>
              <a:t>…</a:t>
            </a:r>
          </a:p>
          <a:p>
            <a:pPr lvl="0"/>
            <a:r>
              <a:rPr lang="en-US" noProof="0" dirty="0"/>
              <a:t>…</a:t>
            </a:r>
          </a:p>
        </p:txBody>
      </p:sp>
      <p:sp>
        <p:nvSpPr>
          <p:cNvPr id="8" name="Rectangle Top">
            <a:extLst>
              <a:ext uri="{FF2B5EF4-FFF2-40B4-BE49-F238E27FC236}">
                <a16:creationId xmlns:a16="http://schemas.microsoft.com/office/drawing/2014/main" id="{930E0800-9260-4369-8330-8264DD33C5CE}"/>
              </a:ext>
            </a:extLst>
          </p:cNvPr>
          <p:cNvSpPr/>
          <p:nvPr userDrawn="1"/>
        </p:nvSpPr>
        <p:spPr>
          <a:xfrm>
            <a:off x="0" y="0"/>
            <a:ext cx="12196800" cy="1095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357D7BE1-6358-42CC-94F3-7BCDD91DCB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6" y="100750"/>
            <a:ext cx="10270594" cy="882654"/>
          </a:xfrm>
        </p:spPr>
        <p:txBody>
          <a:bodyPr/>
          <a:lstStyle>
            <a:lvl1pPr latinLnBrk="0"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Table of Contents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D808AB-EC49-1578-0005-D58D2A365A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573" y="368999"/>
            <a:ext cx="1443361" cy="36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2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Body Text">
            <a:extLst>
              <a:ext uri="{FF2B5EF4-FFF2-40B4-BE49-F238E27FC236}">
                <a16:creationId xmlns:a16="http://schemas.microsoft.com/office/drawing/2014/main" id="{90CBFB32-9F46-4F2F-8A54-9EE8BED27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404" y="1138844"/>
            <a:ext cx="11804830" cy="5530156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0" name="Slide Title">
            <a:extLst>
              <a:ext uri="{FF2B5EF4-FFF2-40B4-BE49-F238E27FC236}">
                <a16:creationId xmlns:a16="http://schemas.microsoft.com/office/drawing/2014/main" id="{B770C392-3003-4C35-9625-BB041F825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05" y="100750"/>
            <a:ext cx="11804829" cy="882654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78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9" r:id="rId2"/>
    <p:sldLayoutId id="2147483681" r:id="rId3"/>
    <p:sldLayoutId id="2147483679" r:id="rId4"/>
    <p:sldLayoutId id="2147483680" r:id="rId5"/>
    <p:sldLayoutId id="2147483688" r:id="rId6"/>
    <p:sldLayoutId id="2147483684" r:id="rId7"/>
    <p:sldLayoutId id="2147483690" r:id="rId8"/>
    <p:sldLayoutId id="2147483677" r:id="rId9"/>
    <p:sldLayoutId id="2147483683" r:id="rId10"/>
    <p:sldLayoutId id="2147483685" r:id="rId11"/>
    <p:sldLayoutId id="2147483686" r:id="rId12"/>
    <p:sldLayoutId id="2147483692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  <p:txStyles>
    <p:titleStyle>
      <a:lvl1pPr algn="l" defTabSz="1218438" rtl="0" eaLnBrk="1" latinLnBrk="0" hangingPunct="1">
        <a:spcBef>
          <a:spcPct val="0"/>
        </a:spcBef>
        <a:buNone/>
        <a:defRPr sz="3998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1218438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Font typeface="Wingdings" panose="05000000000000000000" pitchFamily="2" charset="2"/>
        <a:buChar char="§"/>
        <a:defRPr sz="3398" kern="1200">
          <a:solidFill>
            <a:schemeClr val="tx1"/>
          </a:solidFill>
          <a:latin typeface="+mn-lt"/>
          <a:ea typeface="+mn-ea"/>
          <a:cs typeface="+mn-cs"/>
        </a:defRPr>
      </a:lvl1pPr>
      <a:lvl2pPr marL="803275" indent="-360363" algn="l" defTabSz="1218438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Font typeface="Wingdings" panose="05000000000000000000" pitchFamily="2" charset="2"/>
        <a:buChar char="§"/>
        <a:defRPr sz="3198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60363" algn="l" defTabSz="1218438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Font typeface="Wingdings" panose="05000000000000000000" pitchFamily="2" charset="2"/>
        <a:buChar char="§"/>
        <a:defRPr sz="2998" kern="1200">
          <a:solidFill>
            <a:schemeClr val="tx1"/>
          </a:solidFill>
          <a:latin typeface="+mn-lt"/>
          <a:ea typeface="+mn-ea"/>
          <a:cs typeface="+mn-cs"/>
        </a:defRPr>
      </a:lvl3pPr>
      <a:lvl4pPr marL="1700213" indent="-352425" algn="l" defTabSz="1218438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Font typeface="Wingdings" panose="05000000000000000000" pitchFamily="2" charset="2"/>
        <a:buChar char="§"/>
        <a:defRPr sz="2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66700" algn="l" defTabSz="1218438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Font typeface="Wingdings" panose="05000000000000000000" pitchFamily="2" charset="2"/>
        <a:buChar char="§"/>
        <a:defRPr sz="2598" kern="1200">
          <a:solidFill>
            <a:schemeClr val="tx1"/>
          </a:solidFill>
          <a:latin typeface="+mn-lt"/>
          <a:ea typeface="+mn-ea"/>
          <a:cs typeface="+mn-cs"/>
        </a:defRPr>
      </a:lvl5pPr>
      <a:lvl6pPr marL="3350704" indent="-304610" algn="l" defTabSz="1218438" rtl="0" eaLnBrk="1" latinLnBrk="1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59924" indent="-304610" algn="l" defTabSz="1218438" rtl="0" eaLnBrk="1" latinLnBrk="1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69143" indent="-304610" algn="l" defTabSz="1218438" rtl="0" eaLnBrk="1" latinLnBrk="1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78362" indent="-304610" algn="l" defTabSz="1218438" rtl="0" eaLnBrk="1" latinLnBrk="1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8438" rtl="0" eaLnBrk="1" latinLnBrk="1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219" algn="l" defTabSz="1218438" rtl="0" eaLnBrk="1" latinLnBrk="1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438" algn="l" defTabSz="1218438" rtl="0" eaLnBrk="1" latinLnBrk="1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657" algn="l" defTabSz="1218438" rtl="0" eaLnBrk="1" latinLnBrk="1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876" algn="l" defTabSz="1218438" rtl="0" eaLnBrk="1" latinLnBrk="1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6096" algn="l" defTabSz="1218438" rtl="0" eaLnBrk="1" latinLnBrk="1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5315" algn="l" defTabSz="1218438" rtl="0" eaLnBrk="1" latinLnBrk="1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4533" algn="l" defTabSz="1218438" rtl="0" eaLnBrk="1" latinLnBrk="1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3752" algn="l" defTabSz="1218438" rtl="0" eaLnBrk="1" latinLnBrk="1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8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G-IT-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G-IT-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s://github.com/BG-IT-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20F80DC-BAF0-05EE-2BC1-37C2321904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4045" y="6085863"/>
            <a:ext cx="4751953" cy="341556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3"/>
              </a:rPr>
              <a:t>https://github.com/BG-IT-Edu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E4D839B2-02D1-883A-3CE0-7CF25557FB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4046" y="5251106"/>
            <a:ext cx="4751954" cy="724904"/>
          </a:xfrm>
        </p:spPr>
        <p:txBody>
          <a:bodyPr>
            <a:normAutofit/>
          </a:bodyPr>
          <a:lstStyle/>
          <a:p>
            <a:r>
              <a:rPr lang="bg-BG" dirty="0"/>
              <a:t>Проект "Отворено учебно съдържание по програмиране и ИТ", СофтУни Фондация </a:t>
            </a:r>
          </a:p>
        </p:txBody>
      </p:sp>
      <p:sp>
        <p:nvSpPr>
          <p:cNvPr id="3" name="Presentation Subtitle">
            <a:extLst>
              <a:ext uri="{FF2B5EF4-FFF2-40B4-BE49-F238E27FC236}">
                <a16:creationId xmlns:a16="http://schemas.microsoft.com/office/drawing/2014/main" id="{A004DC04-DA2A-41C0-8578-4B8D2F08E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746" y="1402942"/>
            <a:ext cx="11083636" cy="1306057"/>
          </a:xfrm>
        </p:spPr>
        <p:txBody>
          <a:bodyPr>
            <a:normAutofit/>
          </a:bodyPr>
          <a:lstStyle/>
          <a:p>
            <a:r>
              <a:rPr lang="bg-BG" dirty="0"/>
              <a:t>Лесен и достъпен начин за обмен на информация</a:t>
            </a:r>
            <a:endParaRPr lang="en-US" dirty="0"/>
          </a:p>
        </p:txBody>
      </p:sp>
      <p:sp>
        <p:nvSpPr>
          <p:cNvPr id="2" name="Presentation Title">
            <a:extLst>
              <a:ext uri="{FF2B5EF4-FFF2-40B4-BE49-F238E27FC236}">
                <a16:creationId xmlns:a16="http://schemas.microsoft.com/office/drawing/2014/main" id="{37F91798-9AD5-4209-8887-95802954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46" y="321501"/>
            <a:ext cx="11083636" cy="971589"/>
          </a:xfrm>
        </p:spPr>
        <p:txBody>
          <a:bodyPr/>
          <a:lstStyle/>
          <a:p>
            <a:r>
              <a:rPr lang="bg-BG" dirty="0"/>
              <a:t>Електронна поща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746" y="3040926"/>
            <a:ext cx="1769683" cy="793699"/>
          </a:xfrm>
          <a:prstGeom prst="rect">
            <a:avLst/>
          </a:prstGeom>
        </p:spPr>
      </p:pic>
      <p:sp>
        <p:nvSpPr>
          <p:cNvPr id="12" name="Author Name">
            <a:extLst>
              <a:ext uri="{FF2B5EF4-FFF2-40B4-BE49-F238E27FC236}">
                <a16:creationId xmlns:a16="http://schemas.microsoft.com/office/drawing/2014/main" id="{FA396BB6-2053-4690-9672-BC528007D37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0120" y="6086106"/>
            <a:ext cx="5248260" cy="341313"/>
          </a:xfrm>
        </p:spPr>
        <p:txBody>
          <a:bodyPr>
            <a:normAutofit lnSpcReduction="10000"/>
          </a:bodyPr>
          <a:lstStyle/>
          <a:p>
            <a:r>
              <a:rPr lang="bg-BG" dirty="0"/>
              <a:t>5 клас</a:t>
            </a:r>
          </a:p>
        </p:txBody>
      </p:sp>
      <p:sp>
        <p:nvSpPr>
          <p:cNvPr id="13" name="Text Placeholder 51">
            <a:extLst>
              <a:ext uri="{FF2B5EF4-FFF2-40B4-BE49-F238E27FC236}">
                <a16:creationId xmlns:a16="http://schemas.microsoft.com/office/drawing/2014/main" id="{8DE66249-1FBD-414B-AF0D-550F7312AF7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81000" y="5698189"/>
            <a:ext cx="5857382" cy="374236"/>
          </a:xfrm>
        </p:spPr>
        <p:txBody>
          <a:bodyPr>
            <a:noAutofit/>
          </a:bodyPr>
          <a:lstStyle/>
          <a:p>
            <a:r>
              <a:rPr lang="bg-BG" dirty="0"/>
              <a:t>Компютърно моделиране и ИТ</a:t>
            </a:r>
            <a:endParaRPr lang="en-US" sz="14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4" b="13093"/>
          <a:stretch/>
        </p:blipFill>
        <p:spPr>
          <a:xfrm>
            <a:off x="6390123" y="2979001"/>
            <a:ext cx="5248260" cy="2610000"/>
          </a:xfrm>
        </p:spPr>
      </p:pic>
    </p:spTree>
    <p:extLst>
      <p:ext uri="{BB962C8B-B14F-4D97-AF65-F5344CB8AC3E}">
        <p14:creationId xmlns:p14="http://schemas.microsoft.com/office/powerpoint/2010/main" val="366640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067CD-8E6B-4360-9AA8-C5DF2A48A6D1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Регистрация в </a:t>
            </a:r>
            <a:r>
              <a:rPr lang="en-US" dirty="0"/>
              <a:t>Gmail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35"/>
          <a:stretch/>
        </p:blipFill>
        <p:spPr>
          <a:xfrm>
            <a:off x="0" y="1087625"/>
            <a:ext cx="12192000" cy="580637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921000" y="2484000"/>
            <a:ext cx="3555000" cy="1440000"/>
          </a:xfrm>
          <a:prstGeom prst="wedgeRoundRectCallout">
            <a:avLst>
              <a:gd name="adj1" fmla="val 56097"/>
              <a:gd name="adj2" fmla="val 76612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Тук избирате какъв да бъде вашият имейл адрес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7626000" y="3339000"/>
            <a:ext cx="4397030" cy="1485000"/>
          </a:xfrm>
          <a:prstGeom prst="wedgeRoundRectCallout">
            <a:avLst>
              <a:gd name="adj1" fmla="val -57713"/>
              <a:gd name="adj2" fmla="val 71014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Освен предложените адреси, може сами да си измислите имейл адреса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9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067CD-8E6B-4360-9AA8-C5DF2A48A6D1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Регистрация в </a:t>
            </a:r>
            <a:r>
              <a:rPr lang="en-US" dirty="0"/>
              <a:t>Gmail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35"/>
          <a:stretch/>
        </p:blipFill>
        <p:spPr>
          <a:xfrm>
            <a:off x="0" y="1087625"/>
            <a:ext cx="12192000" cy="580637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786000" y="2484000"/>
            <a:ext cx="3690000" cy="1845000"/>
          </a:xfrm>
          <a:prstGeom prst="wedgeRoundRectCallout">
            <a:avLst>
              <a:gd name="adj1" fmla="val 54745"/>
              <a:gd name="adj2" fmla="val 71656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 избора на имейл адрес, трябва да си изберете парола за акаунта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646000" y="1809000"/>
            <a:ext cx="6165000" cy="1530000"/>
          </a:xfrm>
          <a:prstGeom prst="wedgeRoundRectCallout">
            <a:avLst>
              <a:gd name="adj1" fmla="val -39523"/>
              <a:gd name="adj2" fmla="val 77797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 е паролата да бъде </a:t>
            </a:r>
            <a:r>
              <a:rPr lang="bg-BG" sz="2800" b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надеждна </a:t>
            </a:r>
            <a:br>
              <a:rPr lang="bg-BG" sz="2800" b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използвайте комбинации от различни символи)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6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067CD-8E6B-4360-9AA8-C5DF2A48A6D1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Регистрация в </a:t>
            </a:r>
            <a:r>
              <a:rPr lang="en-US" dirty="0"/>
              <a:t>Gmail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35"/>
          <a:stretch/>
        </p:blipFill>
        <p:spPr>
          <a:xfrm>
            <a:off x="0" y="1087625"/>
            <a:ext cx="12192000" cy="580637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190406" y="4689000"/>
            <a:ext cx="3690000" cy="1170000"/>
          </a:xfrm>
          <a:prstGeom prst="wedgeRoundRectCallout">
            <a:avLst>
              <a:gd name="adj1" fmla="val 31091"/>
              <a:gd name="adj2" fmla="val 5580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chemeClr val="bg2"/>
                </a:solidFill>
              </a:rPr>
              <a:t>Така вашият имейл е успешно създаден</a:t>
            </a:r>
            <a:endParaRPr lang="en-US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2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067CD-8E6B-4360-9AA8-C5DF2A48A6D1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Отворете </a:t>
            </a:r>
            <a:r>
              <a:rPr lang="en-US" b="1" dirty="0">
                <a:solidFill>
                  <a:schemeClr val="bg1"/>
                </a:solidFill>
              </a:rPr>
              <a:t>Gmail</a:t>
            </a:r>
            <a:r>
              <a:rPr lang="en-US" dirty="0"/>
              <a:t> </a:t>
            </a:r>
            <a:r>
              <a:rPr lang="bg-BG" dirty="0"/>
              <a:t>и създайте нов учебен акаунт. Не забравяйте да използвате</a:t>
            </a:r>
            <a:r>
              <a:rPr lang="bg-BG" b="1" dirty="0"/>
              <a:t> сигурна </a:t>
            </a:r>
            <a:r>
              <a:rPr lang="bg-BG" dirty="0"/>
              <a:t>и </a:t>
            </a:r>
            <a:r>
              <a:rPr lang="bg-BG" b="1" dirty="0"/>
              <a:t>надеждна</a:t>
            </a:r>
            <a:r>
              <a:rPr lang="bg-BG" dirty="0"/>
              <a:t> парола.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Задача: Създаване на нов имейл акаунт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94" y="2905804"/>
            <a:ext cx="5399512" cy="360037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0783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sz="quarter" idx="10"/>
          </p:nvPr>
        </p:nvSpPr>
        <p:spPr>
          <a:xfrm>
            <a:off x="615109" y="4704824"/>
            <a:ext cx="10961783" cy="1649175"/>
          </a:xfrm>
        </p:spPr>
        <p:txBody>
          <a:bodyPr/>
          <a:lstStyle/>
          <a:p>
            <a:r>
              <a:rPr lang="bg-BG" dirty="0"/>
              <a:t>Правила за безопасно ползване на ел. поща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576892" y="6507163"/>
            <a:ext cx="615108" cy="296862"/>
          </a:xfrm>
          <a:prstGeom prst="rect">
            <a:avLst/>
          </a:prstGeom>
        </p:spPr>
        <p:txBody>
          <a:bodyPr/>
          <a:lstStyle/>
          <a:p>
            <a:fld id="{2BF067CD-8E6B-4360-9AA8-C5DF2A48A6D1}" type="slidenum">
              <a:rPr lang="en-US" noProof="0" smtClean="0"/>
              <a:pPr/>
              <a:t>14</a:t>
            </a:fld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00" y="1179000"/>
            <a:ext cx="4905000" cy="268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7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bg-BG" b="1" dirty="0"/>
              <a:t>Не отваряйте съобщения </a:t>
            </a:r>
            <a:r>
              <a:rPr lang="bg-BG" dirty="0"/>
              <a:t>и прикачени към тях </a:t>
            </a:r>
            <a:r>
              <a:rPr lang="bg-BG" b="1" dirty="0"/>
              <a:t>файлове</a:t>
            </a:r>
            <a:r>
              <a:rPr lang="bg-BG" dirty="0"/>
              <a:t> от непознат потребител</a:t>
            </a:r>
          </a:p>
          <a:p>
            <a:r>
              <a:rPr lang="bg-BG" b="1" dirty="0"/>
              <a:t>Проверявайте разширенията </a:t>
            </a:r>
            <a:r>
              <a:rPr lang="bg-BG" dirty="0"/>
              <a:t>на прикачените файлове. Ако са ви непознати, </a:t>
            </a:r>
            <a:r>
              <a:rPr lang="bg-BG" b="1" dirty="0"/>
              <a:t>се консултирайте </a:t>
            </a:r>
            <a:r>
              <a:rPr lang="bg-BG" dirty="0"/>
              <a:t>с човек, който е запознат с тях</a:t>
            </a:r>
          </a:p>
          <a:p>
            <a:r>
              <a:rPr lang="bg-BG" b="1" dirty="0"/>
              <a:t>Не отваряйте рекламни писма </a:t>
            </a:r>
            <a:r>
              <a:rPr lang="bg-BG" dirty="0"/>
              <a:t>от непознат потребител</a:t>
            </a:r>
          </a:p>
          <a:p>
            <a:r>
              <a:rPr lang="bg-BG" b="1" dirty="0"/>
              <a:t>Блокирайте адресите</a:t>
            </a:r>
            <a:r>
              <a:rPr lang="bg-BG" dirty="0"/>
              <a:t>, от които ви се </a:t>
            </a:r>
            <a:r>
              <a:rPr lang="bg-BG" b="1" dirty="0"/>
              <a:t>изпраща спам</a:t>
            </a:r>
          </a:p>
          <a:p>
            <a:r>
              <a:rPr lang="bg-BG" b="1" dirty="0"/>
              <a:t>Не отваряйте </a:t>
            </a:r>
            <a:r>
              <a:rPr lang="bg-BG" dirty="0"/>
              <a:t>и </a:t>
            </a:r>
            <a:r>
              <a:rPr lang="bg-BG" b="1" dirty="0"/>
              <a:t>не препращайте</a:t>
            </a:r>
            <a:r>
              <a:rPr lang="bg-BG" dirty="0"/>
              <a:t> </a:t>
            </a:r>
            <a:r>
              <a:rPr lang="bg-BG" b="1" dirty="0"/>
              <a:t>верижни съобщения </a:t>
            </a:r>
            <a:r>
              <a:rPr lang="bg-BG" dirty="0"/>
              <a:t>за вирус</a:t>
            </a:r>
          </a:p>
          <a:p>
            <a:r>
              <a:rPr lang="bg-BG" b="1" dirty="0"/>
              <a:t>Внимавайте</a:t>
            </a:r>
            <a:r>
              <a:rPr lang="bg-BG" dirty="0"/>
              <a:t> с писма, които ви </a:t>
            </a:r>
            <a:r>
              <a:rPr lang="bg-BG" b="1" dirty="0"/>
              <a:t>насочват</a:t>
            </a:r>
            <a:r>
              <a:rPr lang="bg-BG" dirty="0"/>
              <a:t> към някакъв </a:t>
            </a:r>
            <a:r>
              <a:rPr lang="bg-BG" b="1" dirty="0"/>
              <a:t>уебсайт</a:t>
            </a:r>
            <a:r>
              <a:rPr lang="bg-BG" dirty="0"/>
              <a:t>, тъй като може да се </a:t>
            </a:r>
            <a:r>
              <a:rPr lang="bg-BG" b="1" dirty="0"/>
              <a:t>окаже</a:t>
            </a:r>
            <a:r>
              <a:rPr lang="bg-BG" dirty="0"/>
              <a:t> </a:t>
            </a:r>
            <a:r>
              <a:rPr lang="bg-BG" b="1" dirty="0"/>
              <a:t>друг</a:t>
            </a: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Правила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sz="quarter" idx="11"/>
          </p:nvPr>
        </p:nvSpPr>
        <p:spPr/>
        <p:txBody>
          <a:bodyPr/>
          <a:lstStyle/>
          <a:p>
            <a:r>
              <a:rPr lang="bg-BG" dirty="0"/>
              <a:t>Изпращане на съобщения и прикачени файлове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sz="quarter" idx="10"/>
          </p:nvPr>
        </p:nvSpPr>
        <p:spPr/>
        <p:txBody>
          <a:bodyPr/>
          <a:lstStyle/>
          <a:p>
            <a:r>
              <a:rPr lang="bg-BG" dirty="0"/>
              <a:t>Изпращане на писмо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576892" y="6507163"/>
            <a:ext cx="615108" cy="296862"/>
          </a:xfrm>
          <a:prstGeom prst="rect">
            <a:avLst/>
          </a:prstGeom>
        </p:spPr>
        <p:txBody>
          <a:bodyPr/>
          <a:lstStyle/>
          <a:p>
            <a:fld id="{2BF067CD-8E6B-4360-9AA8-C5DF2A48A6D1}" type="slidenum">
              <a:rPr lang="en-US" noProof="0" smtClean="0"/>
              <a:pPr/>
              <a:t>16</a:t>
            </a:fld>
            <a:endParaRPr lang="en-US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29" y="1449000"/>
            <a:ext cx="3407341" cy="255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5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Изпращане на писмо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5"/>
          <a:stretch/>
        </p:blipFill>
        <p:spPr>
          <a:xfrm>
            <a:off x="0" y="1089000"/>
            <a:ext cx="12192000" cy="58050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 bwMode="auto">
          <a:xfrm>
            <a:off x="2271000" y="2889000"/>
            <a:ext cx="5670000" cy="1620000"/>
          </a:xfrm>
          <a:prstGeom prst="wedgeRoundRectCallout">
            <a:avLst>
              <a:gd name="adj1" fmla="val -64816"/>
              <a:gd name="adj2" fmla="val -87334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да създадете ново съобщение, което да изпратите, натиснете бутона "</a:t>
            </a:r>
            <a:r>
              <a:rPr lang="bg-BG" sz="2800" b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 съобщение</a:t>
            </a:r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354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Изпращане на писмо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9" y="1899000"/>
            <a:ext cx="4229083" cy="437123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5" name="Rounded Rectangular Callout 4"/>
          <p:cNvSpPr/>
          <p:nvPr/>
        </p:nvSpPr>
        <p:spPr bwMode="auto">
          <a:xfrm>
            <a:off x="133729" y="1358999"/>
            <a:ext cx="3645000" cy="1620001"/>
          </a:xfrm>
          <a:prstGeom prst="wedgeRoundRectCallout">
            <a:avLst>
              <a:gd name="adj1" fmla="val 51233"/>
              <a:gd name="adj2" fmla="val 81776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Така се отваря нов диалогов прозорец за писане на писмо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8976000" y="1205313"/>
            <a:ext cx="2835458" cy="1125000"/>
          </a:xfrm>
          <a:prstGeom prst="wedgeRoundRectCallout">
            <a:avLst>
              <a:gd name="adj1" fmla="val -74538"/>
              <a:gd name="adj2" fmla="val 52959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Точен адрес на получателя 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81459" y="2169000"/>
            <a:ext cx="4229083" cy="270000"/>
          </a:xfrm>
          <a:prstGeom prst="rect">
            <a:avLst/>
          </a:prstGeom>
          <a:noFill/>
          <a:ln w="3810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981458" y="2427742"/>
            <a:ext cx="4229083" cy="270000"/>
          </a:xfrm>
          <a:prstGeom prst="rect">
            <a:avLst/>
          </a:prstGeom>
          <a:noFill/>
          <a:ln w="3810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8616000" y="2560143"/>
            <a:ext cx="3330458" cy="1048858"/>
          </a:xfrm>
          <a:prstGeom prst="wedgeRoundRectCallout">
            <a:avLst>
              <a:gd name="adj1" fmla="val -60061"/>
              <a:gd name="adj2" fmla="val -42940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Относно какво се изпраща писмото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981458" y="2709000"/>
            <a:ext cx="4229083" cy="3105000"/>
          </a:xfrm>
          <a:prstGeom prst="rect">
            <a:avLst/>
          </a:prstGeom>
          <a:noFill/>
          <a:ln w="3810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8458036" y="3838831"/>
            <a:ext cx="3646385" cy="2301237"/>
          </a:xfrm>
          <a:prstGeom prst="wedgeRoundRectCallout">
            <a:avLst>
              <a:gd name="adj1" fmla="val -55730"/>
              <a:gd name="adj2" fmla="val -47275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Съдържанието на писмото, като може да се форматира с помощта на бутоните отдолу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220047" y="3838831"/>
            <a:ext cx="3637664" cy="715169"/>
          </a:xfrm>
          <a:prstGeom prst="wedgeRoundRectCallout">
            <a:avLst>
              <a:gd name="adj1" fmla="val 88569"/>
              <a:gd name="adj2" fmla="val 243178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Прикачване на файл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306061" y="5821362"/>
            <a:ext cx="249939" cy="444978"/>
          </a:xfrm>
          <a:prstGeom prst="rect">
            <a:avLst/>
          </a:prstGeom>
          <a:noFill/>
          <a:ln w="3810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411029" y="5576919"/>
            <a:ext cx="3090399" cy="933863"/>
          </a:xfrm>
          <a:prstGeom prst="wedgeRoundRectCallout">
            <a:avLst>
              <a:gd name="adj1" fmla="val 67588"/>
              <a:gd name="adj2" fmla="val -6062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Изпращане на писмото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19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Изпращане на писмо – пример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501" y="1584000"/>
            <a:ext cx="4724999" cy="482771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1087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6A760D59-0056-4F39-B077-DBDBE3D2927E}"/>
              </a:ext>
            </a:extLst>
          </p:cNvPr>
          <p:cNvSpPr txBox="1">
            <a:spLocks/>
          </p:cNvSpPr>
          <p:nvPr/>
        </p:nvSpPr>
        <p:spPr>
          <a:xfrm>
            <a:off x="11753030" y="6507000"/>
            <a:ext cx="367414" cy="2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F067CD-8E6B-4360-9AA8-C5DF2A48A6D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44419" name="Slide Body"/>
          <p:cNvSpPr>
            <a:spLocks noGrp="1" noChangeArrowheads="1"/>
          </p:cNvSpPr>
          <p:nvPr>
            <p:ph type="body" sz="quarter" idx="13"/>
          </p:nvPr>
        </p:nvSpPr>
        <p:spPr>
          <a:xfrm>
            <a:off x="196766" y="1371604"/>
            <a:ext cx="11781606" cy="5207396"/>
          </a:xfrm>
        </p:spPr>
        <p:txBody>
          <a:bodyPr/>
          <a:lstStyle/>
          <a:p>
            <a:r>
              <a:rPr lang="bg-BG" dirty="0"/>
              <a:t>͏</a:t>
            </a:r>
            <a:r>
              <a:rPr lang="bg-BG" b="1" dirty="0"/>
              <a:t>Електронна поща</a:t>
            </a:r>
          </a:p>
          <a:p>
            <a:r>
              <a:rPr lang="bg-BG" dirty="0"/>
              <a:t>͏</a:t>
            </a:r>
            <a:r>
              <a:rPr lang="bg-BG" b="1" dirty="0"/>
              <a:t>Регистрация</a:t>
            </a:r>
            <a:r>
              <a:rPr lang="bg-BG" dirty="0"/>
              <a:t> на ел. поща</a:t>
            </a:r>
            <a:endParaRPr lang="en-US" dirty="0"/>
          </a:p>
          <a:p>
            <a:r>
              <a:rPr lang="bg-BG" dirty="0"/>
              <a:t>͏</a:t>
            </a:r>
            <a:r>
              <a:rPr lang="bg-BG" b="1" dirty="0"/>
              <a:t>Правила за безопасно ползване </a:t>
            </a:r>
            <a:r>
              <a:rPr lang="bg-BG" dirty="0"/>
              <a:t>на ел. поща</a:t>
            </a:r>
          </a:p>
          <a:p>
            <a:r>
              <a:rPr lang="bg-BG" dirty="0"/>
              <a:t>͏</a:t>
            </a:r>
            <a:r>
              <a:rPr lang="bg-BG" b="1" dirty="0"/>
              <a:t>Изпращане</a:t>
            </a:r>
            <a:r>
              <a:rPr lang="bg-BG" dirty="0"/>
              <a:t> на писмо</a:t>
            </a:r>
          </a:p>
          <a:p>
            <a:r>
              <a:rPr lang="bg-BG" dirty="0"/>
              <a:t>͏</a:t>
            </a:r>
            <a:r>
              <a:rPr lang="bg-BG" b="1" dirty="0"/>
              <a:t>Получаване</a:t>
            </a:r>
            <a:r>
              <a:rPr lang="bg-BG" dirty="0"/>
              <a:t> и </a:t>
            </a:r>
            <a:r>
              <a:rPr lang="bg-BG" b="1" dirty="0"/>
              <a:t>отговаряне</a:t>
            </a:r>
            <a:r>
              <a:rPr lang="bg-BG" dirty="0"/>
              <a:t> на писмо</a:t>
            </a:r>
          </a:p>
          <a:p>
            <a:endParaRPr lang="en-US" dirty="0"/>
          </a:p>
        </p:txBody>
      </p:sp>
      <p:sp>
        <p:nvSpPr>
          <p:cNvPr id="444418" name="Slide Title"/>
          <p:cNvSpPr>
            <a:spLocks noGrp="1" noChangeArrowheads="1"/>
          </p:cNvSpPr>
          <p:nvPr>
            <p:ph type="title"/>
          </p:nvPr>
        </p:nvSpPr>
        <p:spPr>
          <a:xfrm>
            <a:off x="190406" y="100750"/>
            <a:ext cx="10270594" cy="882654"/>
          </a:xfrm>
        </p:spPr>
        <p:txBody>
          <a:bodyPr/>
          <a:lstStyle/>
          <a:p>
            <a:r>
              <a:rPr lang="bg-BG"/>
              <a:t>Съдържание</a:t>
            </a:r>
            <a:endParaRPr lang="bg-B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5CDFB-0E94-0132-177D-CD4B4F85BF8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11000" y="1584000"/>
            <a:ext cx="1581246" cy="21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8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sz="quarter" idx="10"/>
          </p:nvPr>
        </p:nvSpPr>
        <p:spPr>
          <a:xfrm>
            <a:off x="615109" y="5180916"/>
            <a:ext cx="10961783" cy="768084"/>
          </a:xfrm>
        </p:spPr>
        <p:txBody>
          <a:bodyPr/>
          <a:lstStyle/>
          <a:p>
            <a:r>
              <a:rPr lang="bg-BG" dirty="0"/>
              <a:t>Получаване и отговаряне на писмо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823700" y="6507163"/>
            <a:ext cx="368300" cy="296862"/>
          </a:xfrm>
          <a:prstGeom prst="rect">
            <a:avLst/>
          </a:prstGeom>
        </p:spPr>
        <p:txBody>
          <a:bodyPr/>
          <a:lstStyle/>
          <a:p>
            <a:fld id="{2BF067CD-8E6B-4360-9AA8-C5DF2A48A6D1}" type="slidenum">
              <a:rPr lang="en-US" noProof="0" smtClean="0"/>
              <a:pPr/>
              <a:t>20</a:t>
            </a:fld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00" y="819000"/>
            <a:ext cx="6435000" cy="362266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586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Отваряне на писмо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5"/>
          <a:stretch/>
        </p:blipFill>
        <p:spPr>
          <a:xfrm>
            <a:off x="0" y="1088999"/>
            <a:ext cx="12192000" cy="5805001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 bwMode="auto">
          <a:xfrm>
            <a:off x="516000" y="3991500"/>
            <a:ext cx="4140000" cy="1710000"/>
          </a:xfrm>
          <a:prstGeom prst="wedgeRoundRectCallout">
            <a:avLst>
              <a:gd name="adj1" fmla="val -39469"/>
              <a:gd name="adj2" fmla="val -123588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chemeClr val="bg2"/>
                </a:solidFill>
              </a:rPr>
              <a:t>Получените писма се намират в секцията </a:t>
            </a:r>
            <a:r>
              <a:rPr lang="bg-BG" sz="28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Входяща поща </a:t>
            </a:r>
            <a:r>
              <a:rPr lang="bg-BG" sz="2800" b="1" dirty="0">
                <a:solidFill>
                  <a:schemeClr val="bg2"/>
                </a:solidFill>
              </a:rPr>
              <a:t>(</a:t>
            </a:r>
            <a:r>
              <a:rPr lang="en-US" sz="2800" b="1" dirty="0">
                <a:solidFill>
                  <a:schemeClr val="bg2"/>
                </a:solidFill>
              </a:rPr>
              <a:t>Inbox</a:t>
            </a:r>
            <a:r>
              <a:rPr lang="bg-BG" sz="2800" b="1" dirty="0">
                <a:solidFill>
                  <a:schemeClr val="bg2"/>
                </a:solidFill>
              </a:rPr>
              <a:t>)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781000" y="4059000"/>
            <a:ext cx="4680000" cy="1305000"/>
          </a:xfrm>
          <a:prstGeom prst="wedgeRoundRectCallout">
            <a:avLst>
              <a:gd name="adj1" fmla="val -45917"/>
              <a:gd name="adj2" fmla="val -117282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chemeClr val="bg2"/>
                </a:solidFill>
              </a:rPr>
              <a:t>Отваряте желаното писмо, като щракнете върху него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41000" y="2664000"/>
            <a:ext cx="10080000" cy="450000"/>
          </a:xfrm>
          <a:prstGeom prst="rect">
            <a:avLst/>
          </a:prstGeom>
          <a:noFill/>
          <a:ln w="3810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782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8"/>
          <a:stretch/>
        </p:blipFill>
        <p:spPr>
          <a:xfrm>
            <a:off x="0" y="1088999"/>
            <a:ext cx="12192000" cy="585000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Отваряне на писмо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6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8"/>
          <a:stretch/>
        </p:blipFill>
        <p:spPr>
          <a:xfrm>
            <a:off x="0" y="1088999"/>
            <a:ext cx="12192000" cy="585000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Отговаряне на писмо</a:t>
            </a:r>
            <a:endParaRPr lang="en-US" dirty="0"/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7221000" y="3879000"/>
            <a:ext cx="4050000" cy="1530000"/>
          </a:xfrm>
          <a:prstGeom prst="wedgeRoundRectCallout">
            <a:avLst>
              <a:gd name="adj1" fmla="val 48481"/>
              <a:gd name="adj2" fmla="val -77349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да отговорите на писмото, щракнете върху бутона </a:t>
            </a:r>
            <a:r>
              <a:rPr lang="bg-BG" sz="2800" b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Отговори</a:t>
            </a:r>
            <a:endParaRPr lang="en-US" sz="2800" b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926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8"/>
          <a:stretch/>
        </p:blipFill>
        <p:spPr>
          <a:xfrm>
            <a:off x="0" y="1089000"/>
            <a:ext cx="12192000" cy="5850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Отговаряне на писмо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4881000" y="2889000"/>
            <a:ext cx="3915000" cy="1260000"/>
          </a:xfrm>
          <a:prstGeom prst="wedgeRoundRectCallout">
            <a:avLst>
              <a:gd name="adj1" fmla="val -31110"/>
              <a:gd name="adj2" fmla="val -30391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Така се отваря форма за писане на писмо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5901000" y="5319000"/>
            <a:ext cx="4545000" cy="1260000"/>
          </a:xfrm>
          <a:prstGeom prst="wedgeRoundRectCallout">
            <a:avLst>
              <a:gd name="adj1" fmla="val -79193"/>
              <a:gd name="adj2" fmla="val -104414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Адресът на получателя се попълва автоматично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8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067CD-8E6B-4360-9AA8-C5DF2A48A6D1}" type="slidenum">
              <a:rPr lang="en-US" noProof="0" smtClean="0"/>
              <a:pPr/>
              <a:t>25</a:t>
            </a:fld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При писане спазвайте </a:t>
            </a:r>
            <a:r>
              <a:rPr lang="bg-BG" b="1" dirty="0"/>
              <a:t>граматичните правила</a:t>
            </a:r>
          </a:p>
          <a:p>
            <a:r>
              <a:rPr lang="bg-BG" b="1" dirty="0"/>
              <a:t>Не пишете дълги </a:t>
            </a:r>
            <a:r>
              <a:rPr lang="bg-BG" dirty="0"/>
              <a:t>и </a:t>
            </a:r>
            <a:r>
              <a:rPr lang="bg-BG" b="1" dirty="0"/>
              <a:t>сложни</a:t>
            </a:r>
            <a:r>
              <a:rPr lang="bg-BG" dirty="0"/>
              <a:t> писма, а формулирайте писмото </a:t>
            </a:r>
            <a:r>
              <a:rPr lang="bg-BG" b="1" dirty="0"/>
              <a:t>кратко</a:t>
            </a:r>
            <a:r>
              <a:rPr lang="bg-BG" dirty="0"/>
              <a:t>, </a:t>
            </a:r>
            <a:r>
              <a:rPr lang="bg-BG" b="1" dirty="0"/>
              <a:t>точно</a:t>
            </a:r>
            <a:r>
              <a:rPr lang="bg-BG" dirty="0"/>
              <a:t> и </a:t>
            </a:r>
            <a:r>
              <a:rPr lang="bg-BG" b="1" dirty="0"/>
              <a:t>ясно</a:t>
            </a:r>
            <a:endParaRPr lang="bg-BG" dirty="0"/>
          </a:p>
          <a:p>
            <a:r>
              <a:rPr lang="bg-BG" b="1" dirty="0"/>
              <a:t>Не споделяйте лична </a:t>
            </a:r>
            <a:r>
              <a:rPr lang="bg-BG" dirty="0"/>
              <a:t>и </a:t>
            </a:r>
            <a:r>
              <a:rPr lang="bg-BG" b="1" dirty="0"/>
              <a:t>поверителна</a:t>
            </a:r>
            <a:r>
              <a:rPr lang="bg-BG" dirty="0"/>
              <a:t> информация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Етични правила при онлайн кореспонденция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0" y="3572996"/>
            <a:ext cx="6480000" cy="336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7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067CD-8E6B-4360-9AA8-C5DF2A48A6D1}" type="slidenum">
              <a:rPr lang="en-US" noProof="0" smtClean="0"/>
              <a:pPr/>
              <a:t>26</a:t>
            </a:fld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Направете кратка кореспонденция от няколко писма с ваш съученик посредством </a:t>
            </a:r>
            <a:r>
              <a:rPr lang="en-US" b="1" dirty="0">
                <a:solidFill>
                  <a:schemeClr val="bg1"/>
                </a:solidFill>
              </a:rPr>
              <a:t>Gmail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Задача: Комуникация със съученици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32" y="2934000"/>
            <a:ext cx="5975736" cy="345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6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E49D336-45B6-44D3-97C4-E28F8DEA20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9725" y="1577986"/>
            <a:ext cx="7581212" cy="4772369"/>
          </a:xfrm>
        </p:spPr>
        <p:txBody>
          <a:bodyPr/>
          <a:lstStyle>
            <a:lvl1pPr marL="514350" indent="-514350">
              <a:buFont typeface="Wingdings" panose="05000000000000000000" pitchFamily="2" charset="2"/>
              <a:buChar char="§"/>
              <a:defRPr>
                <a:solidFill>
                  <a:schemeClr val="bg2"/>
                </a:solidFill>
              </a:defRPr>
            </a:lvl1pPr>
            <a:lvl2pPr marL="1123935" indent="-51435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733520" indent="-51435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2343105" indent="-51435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952689" indent="-51435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…</a:t>
            </a:r>
          </a:p>
          <a:p>
            <a:pPr lvl="0"/>
            <a:r>
              <a:rPr lang="en-GB" dirty="0"/>
              <a:t>…</a:t>
            </a:r>
            <a:endParaRPr lang="en-US" dirty="0"/>
          </a:p>
          <a:p>
            <a:pPr lvl="0"/>
            <a:r>
              <a:rPr lang="en-GB" dirty="0"/>
              <a:t>…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Какво научихме днес?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566412" y="6397196"/>
            <a:ext cx="428822" cy="30884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AFE522-EB7D-4931-A015-9A7E8A98517D}"/>
              </a:ext>
            </a:extLst>
          </p:cNvPr>
          <p:cNvGrpSpPr/>
          <p:nvPr/>
        </p:nvGrpSpPr>
        <p:grpSpPr>
          <a:xfrm>
            <a:off x="196766" y="1314000"/>
            <a:ext cx="11798468" cy="5300339"/>
            <a:chOff x="472011" y="1508786"/>
            <a:chExt cx="3799787" cy="4865561"/>
          </a:xfrm>
        </p:grpSpPr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18F78F23-3D09-4B63-8DF9-D49CFBB145EE}"/>
                </a:ext>
              </a:extLst>
            </p:cNvPr>
            <p:cNvSpPr/>
            <p:nvPr userDrawn="1"/>
          </p:nvSpPr>
          <p:spPr>
            <a:xfrm>
              <a:off x="472011" y="1508786"/>
              <a:ext cx="3799787" cy="4865561"/>
            </a:xfrm>
            <a:prstGeom prst="roundRect">
              <a:avLst>
                <a:gd name="adj" fmla="val 3968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 dirty="0"/>
            </a:p>
          </p:txBody>
        </p:sp>
        <p:sp>
          <p:nvSpPr>
            <p:cNvPr id="11" name="Rounded Rectangle 16">
              <a:extLst>
                <a:ext uri="{FF2B5EF4-FFF2-40B4-BE49-F238E27FC236}">
                  <a16:creationId xmlns:a16="http://schemas.microsoft.com/office/drawing/2014/main" id="{F12C06CE-2BBE-46C2-B718-813794C58DF9}"/>
                </a:ext>
              </a:extLst>
            </p:cNvPr>
            <p:cNvSpPr/>
            <p:nvPr userDrawn="1"/>
          </p:nvSpPr>
          <p:spPr>
            <a:xfrm>
              <a:off x="540767" y="1781251"/>
              <a:ext cx="85794" cy="4320631"/>
            </a:xfrm>
            <a:prstGeom prst="roundRect">
              <a:avLst>
                <a:gd name="adj" fmla="val 50000"/>
              </a:avLst>
            </a:prstGeom>
            <a:solidFill>
              <a:schemeClr val="bg2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>
                <a:solidFill>
                  <a:schemeClr val="bg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66CDBB1E-AF3C-43FC-9F34-2DD691F81726}"/>
                </a:ext>
              </a:extLst>
            </p:cNvPr>
            <p:cNvSpPr/>
            <p:nvPr userDrawn="1"/>
          </p:nvSpPr>
          <p:spPr>
            <a:xfrm rot="5400000">
              <a:off x="3762569" y="1912372"/>
              <a:ext cx="669775" cy="238503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>
                <a:solidFill>
                  <a:schemeClr val="tx1"/>
                </a:solidFill>
              </a:endParaRPr>
            </a:p>
          </p:txBody>
        </p:sp>
      </p:grp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B96A0DF8-27E7-4DC8-BBE3-7238AAAEB845}"/>
              </a:ext>
            </a:extLst>
          </p:cNvPr>
          <p:cNvSpPr txBox="1">
            <a:spLocks/>
          </p:cNvSpPr>
          <p:nvPr/>
        </p:nvSpPr>
        <p:spPr>
          <a:xfrm>
            <a:off x="676648" y="1610812"/>
            <a:ext cx="11269351" cy="4894130"/>
          </a:xfrm>
          <a:prstGeom prst="rect">
            <a:avLst/>
          </a:prstGeom>
        </p:spPr>
        <p:txBody>
          <a:bodyPr vert="horz" lIns="108000" tIns="36000" rIns="108000" bIns="36000" rtlCol="0">
            <a:noAutofit/>
          </a:bodyPr>
          <a:lstStyle>
            <a:lvl1pPr marL="456915" indent="-456915" algn="l" defTabSz="121843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3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981" indent="-380762" algn="l" defTabSz="121843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31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048" indent="-304610" algn="l" defTabSz="121843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267" indent="-304610" algn="l" defTabSz="121843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1485" indent="-304610" algn="l" defTabSz="121843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0704" indent="-304610" algn="l" defTabSz="12184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9924" indent="-304610" algn="l" defTabSz="12184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9143" indent="-304610" algn="l" defTabSz="12184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8362" indent="-304610" algn="l" defTabSz="12184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49">
              <a:spcAft>
                <a:spcPts val="1200"/>
              </a:spcAft>
              <a:buClr>
                <a:schemeClr val="bg2"/>
              </a:buClr>
            </a:pPr>
            <a:r>
              <a:rPr lang="bg-BG" sz="32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Електронна поща </a:t>
            </a:r>
            <a:r>
              <a:rPr lang="bg-BG" sz="3200" dirty="0">
                <a:solidFill>
                  <a:schemeClr val="bg2"/>
                </a:solidFill>
              </a:rPr>
              <a:t>– средство за </a:t>
            </a:r>
            <a:r>
              <a:rPr lang="bg-BG" sz="3200" b="1" dirty="0">
                <a:solidFill>
                  <a:schemeClr val="bg2"/>
                </a:solidFill>
              </a:rPr>
              <a:t>обмен на информация</a:t>
            </a:r>
          </a:p>
          <a:p>
            <a:pPr marL="381049">
              <a:spcAft>
                <a:spcPts val="1200"/>
              </a:spcAft>
              <a:buClr>
                <a:schemeClr val="bg2"/>
              </a:buClr>
            </a:pPr>
            <a:r>
              <a:rPr lang="ru-RU" sz="32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Имейл адрес </a:t>
            </a:r>
            <a:r>
              <a:rPr lang="en-US" sz="3200" dirty="0">
                <a:solidFill>
                  <a:schemeClr val="bg2"/>
                </a:solidFill>
              </a:rPr>
              <a:t>–</a:t>
            </a:r>
            <a:r>
              <a:rPr lang="ru-RU" sz="3200" dirty="0">
                <a:solidFill>
                  <a:schemeClr val="bg2"/>
                </a:solidFill>
              </a:rPr>
              <a:t> уникален</a:t>
            </a:r>
            <a:r>
              <a:rPr lang="ru-RU" sz="3200" b="1" dirty="0">
                <a:solidFill>
                  <a:schemeClr val="bg2"/>
                </a:solidFill>
              </a:rPr>
              <a:t> идентификатор</a:t>
            </a:r>
          </a:p>
          <a:p>
            <a:r>
              <a:rPr lang="bg-BG" sz="3200" dirty="0">
                <a:solidFill>
                  <a:schemeClr val="bg2"/>
                </a:solidFill>
              </a:rPr>
              <a:t>Имейл адресът се от:</a:t>
            </a:r>
          </a:p>
          <a:p>
            <a:pPr lvl="1"/>
            <a:r>
              <a:rPr lang="bg-BG" sz="3000" b="1" dirty="0">
                <a:solidFill>
                  <a:schemeClr val="bg2"/>
                </a:solidFill>
              </a:rPr>
              <a:t>Потребителско име</a:t>
            </a:r>
            <a:r>
              <a:rPr lang="bg-BG" sz="3000" dirty="0">
                <a:solidFill>
                  <a:schemeClr val="bg2"/>
                </a:solidFill>
              </a:rPr>
              <a:t>, последвано от </a:t>
            </a:r>
            <a:r>
              <a:rPr lang="bg-BG" sz="3000" b="1" dirty="0">
                <a:solidFill>
                  <a:schemeClr val="bg2"/>
                </a:solidFill>
              </a:rPr>
              <a:t>символа</a:t>
            </a:r>
            <a:r>
              <a:rPr lang="bg-BG" sz="3000" dirty="0">
                <a:solidFill>
                  <a:schemeClr val="bg2"/>
                </a:solidFill>
              </a:rPr>
              <a:t> "</a:t>
            </a:r>
            <a:r>
              <a:rPr lang="bg-BG" sz="3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@</a:t>
            </a:r>
            <a:r>
              <a:rPr lang="bg-BG" sz="3000" dirty="0">
                <a:solidFill>
                  <a:schemeClr val="bg2"/>
                </a:solidFill>
              </a:rPr>
              <a:t>"</a:t>
            </a:r>
          </a:p>
          <a:p>
            <a:pPr lvl="1"/>
            <a:r>
              <a:rPr lang="bg-BG" sz="3000" dirty="0">
                <a:solidFill>
                  <a:schemeClr val="bg2"/>
                </a:solidFill>
              </a:rPr>
              <a:t>Адреса</a:t>
            </a:r>
            <a:r>
              <a:rPr lang="bg-BG" sz="3000" b="1" dirty="0">
                <a:solidFill>
                  <a:schemeClr val="bg2"/>
                </a:solidFill>
              </a:rPr>
              <a:t> </a:t>
            </a:r>
            <a:r>
              <a:rPr lang="bg-BG" sz="3000" dirty="0">
                <a:solidFill>
                  <a:schemeClr val="bg2"/>
                </a:solidFill>
              </a:rPr>
              <a:t>на</a:t>
            </a:r>
            <a:r>
              <a:rPr lang="bg-BG" sz="3000" b="1" dirty="0">
                <a:solidFill>
                  <a:schemeClr val="bg2"/>
                </a:solidFill>
              </a:rPr>
              <a:t> пощенския сървър </a:t>
            </a:r>
            <a:r>
              <a:rPr lang="bg-BG" sz="3000" dirty="0">
                <a:solidFill>
                  <a:schemeClr val="bg2"/>
                </a:solidFill>
              </a:rPr>
              <a:t>(</a:t>
            </a:r>
            <a:r>
              <a:rPr lang="bg-BG" sz="3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домейн</a:t>
            </a:r>
            <a:r>
              <a:rPr lang="bg-BG" sz="3000" dirty="0">
                <a:solidFill>
                  <a:schemeClr val="bg2"/>
                </a:solidFill>
              </a:rPr>
              <a:t>)</a:t>
            </a:r>
          </a:p>
          <a:p>
            <a:pPr marL="381049">
              <a:spcAft>
                <a:spcPts val="1200"/>
              </a:spcAft>
              <a:buClr>
                <a:schemeClr val="bg2"/>
              </a:buClr>
            </a:pPr>
            <a:r>
              <a:rPr lang="bg-BG" sz="3200" dirty="0">
                <a:solidFill>
                  <a:schemeClr val="bg2"/>
                </a:solidFill>
              </a:rPr>
              <a:t>Действия с имейл:</a:t>
            </a:r>
          </a:p>
          <a:p>
            <a:pPr marL="914115" lvl="1">
              <a:spcAft>
                <a:spcPts val="1200"/>
              </a:spcAft>
              <a:buClr>
                <a:schemeClr val="bg2"/>
              </a:buClr>
            </a:pPr>
            <a:r>
              <a:rPr lang="bg-BG" sz="3000" b="1" dirty="0">
                <a:solidFill>
                  <a:schemeClr val="bg2"/>
                </a:solidFill>
              </a:rPr>
              <a:t>Изпращане</a:t>
            </a:r>
            <a:r>
              <a:rPr lang="bg-BG" sz="3000" dirty="0">
                <a:solidFill>
                  <a:schemeClr val="bg2"/>
                </a:solidFill>
              </a:rPr>
              <a:t>, </a:t>
            </a:r>
            <a:r>
              <a:rPr lang="bg-BG" sz="3000" b="1" dirty="0">
                <a:solidFill>
                  <a:schemeClr val="bg2"/>
                </a:solidFill>
              </a:rPr>
              <a:t>получаване</a:t>
            </a:r>
            <a:r>
              <a:rPr lang="bg-BG" sz="3000" dirty="0">
                <a:solidFill>
                  <a:schemeClr val="bg2"/>
                </a:solidFill>
              </a:rPr>
              <a:t> и </a:t>
            </a:r>
            <a:r>
              <a:rPr lang="bg-BG" sz="3000" b="1" dirty="0">
                <a:solidFill>
                  <a:schemeClr val="bg2"/>
                </a:solidFill>
              </a:rPr>
              <a:t>отговаряне</a:t>
            </a:r>
            <a:r>
              <a:rPr lang="bg-BG" sz="3000" dirty="0">
                <a:solidFill>
                  <a:schemeClr val="bg2"/>
                </a:solidFill>
              </a:rPr>
              <a:t> на </a:t>
            </a:r>
            <a:r>
              <a:rPr lang="bg-BG" sz="3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е-писма</a:t>
            </a:r>
          </a:p>
        </p:txBody>
      </p:sp>
    </p:spTree>
    <p:extLst>
      <p:ext uri="{BB962C8B-B14F-4D97-AF65-F5344CB8AC3E}">
        <p14:creationId xmlns:p14="http://schemas.microsoft.com/office/powerpoint/2010/main" val="354202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Title">
            <a:extLst>
              <a:ext uri="{FF2B5EF4-FFF2-40B4-BE49-F238E27FC236}">
                <a16:creationId xmlns:a16="http://schemas.microsoft.com/office/drawing/2014/main" id="{FA0703FC-0F8F-4C80-A615-E4B381EC0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Въпроси</a:t>
            </a:r>
            <a:r>
              <a:rPr lang="en-US" dirty="0"/>
              <a:t>?</a:t>
            </a:r>
          </a:p>
        </p:txBody>
      </p:sp>
      <p:sp>
        <p:nvSpPr>
          <p:cNvPr id="2" name="Rectangle Bottom Copyright">
            <a:extLst>
              <a:ext uri="{FF2B5EF4-FFF2-40B4-BE49-F238E27FC236}">
                <a16:creationId xmlns:a16="http://schemas.microsoft.com/office/drawing/2014/main" id="{664812A4-2991-44D1-BFE9-32E55AADF8A5}"/>
              </a:ext>
            </a:extLst>
          </p:cNvPr>
          <p:cNvSpPr/>
          <p:nvPr/>
        </p:nvSpPr>
        <p:spPr>
          <a:xfrm>
            <a:off x="111000" y="6454758"/>
            <a:ext cx="11970000" cy="30424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16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 "</a:t>
            </a:r>
            <a:r>
              <a:rPr lang="bg-BG" sz="1600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Отворено учебно съдържание по програмиране и ИТ</a:t>
            </a:r>
            <a:r>
              <a:rPr lang="bg-BG" sz="16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", СофтУни Фондация (лиценз </a:t>
            </a:r>
            <a:r>
              <a:rPr lang="en-US" sz="16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CC-BY-NC-SA</a:t>
            </a:r>
            <a:r>
              <a:rPr lang="bg-BG" sz="16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bg-BG" sz="24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53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F48C3C93-90A1-4D31-BEA6-B54D1106CE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1753030" y="6507000"/>
            <a:ext cx="367414" cy="2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2BF067CD-8E6B-4360-9AA8-C5DF2A48A6D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Slide Body">
            <a:extLst>
              <a:ext uri="{FF2B5EF4-FFF2-40B4-BE49-F238E27FC236}">
                <a16:creationId xmlns:a16="http://schemas.microsoft.com/office/drawing/2014/main" id="{980F49B1-E4BE-4389-A747-7AB9B71AD9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402" y="1269001"/>
            <a:ext cx="9865598" cy="24749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bg-BG" sz="3200" dirty="0"/>
              <a:t>Този курс</a:t>
            </a:r>
            <a:r>
              <a:rPr lang="en-US" sz="3200" dirty="0"/>
              <a:t> (</a:t>
            </a:r>
            <a:r>
              <a:rPr lang="bg-BG" sz="3200" dirty="0"/>
              <a:t>презентации, примери, демонстрационен код, упражнения, домашни, видео и други активи</a:t>
            </a:r>
            <a:r>
              <a:rPr lang="en-US" sz="3200" dirty="0"/>
              <a:t>) </a:t>
            </a:r>
            <a:r>
              <a:rPr lang="bg-BG" sz="3200" dirty="0"/>
              <a:t>представлява</a:t>
            </a:r>
            <a:r>
              <a:rPr lang="en-US" sz="3200" dirty="0"/>
              <a:t> </a:t>
            </a:r>
            <a:r>
              <a:rPr lang="bg-BG" sz="3200" b="1" dirty="0"/>
              <a:t>свободно учебно съдържание </a:t>
            </a:r>
            <a:r>
              <a:rPr lang="bg-BG" sz="3200" dirty="0"/>
              <a:t>и се разпространява под свободен лиценз </a:t>
            </a:r>
            <a:r>
              <a:rPr lang="en-US" sz="3200" b="1" dirty="0"/>
              <a:t>CC-BY-NC-SA</a:t>
            </a:r>
            <a:endParaRPr lang="bg-BG" sz="3200" dirty="0"/>
          </a:p>
        </p:txBody>
      </p:sp>
      <p:pic>
        <p:nvPicPr>
          <p:cNvPr id="6" name="Picture License" descr="License">
            <a:extLst>
              <a:ext uri="{FF2B5EF4-FFF2-40B4-BE49-F238E27FC236}">
                <a16:creationId xmlns:a16="http://schemas.microsoft.com/office/drawing/2014/main" id="{82BA520F-A037-4E01-AA18-27D9F1E930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175" y="1440120"/>
            <a:ext cx="1198986" cy="1268880"/>
          </a:xfrm>
          <a:prstGeom prst="rect">
            <a:avLst/>
          </a:prstGeom>
        </p:spPr>
      </p:pic>
      <p:sp>
        <p:nvSpPr>
          <p:cNvPr id="3" name="Slide Title">
            <a:extLst>
              <a:ext uri="{FF2B5EF4-FFF2-40B4-BE49-F238E27FC236}">
                <a16:creationId xmlns:a16="http://schemas.microsoft.com/office/drawing/2014/main" id="{E5F1FB41-80C3-4816-BC47-CCC50632E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Лиценз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18DF19-B750-4C88-975B-661A6BF61F5E}"/>
              </a:ext>
            </a:extLst>
          </p:cNvPr>
          <p:cNvSpPr txBox="1"/>
          <p:nvPr/>
        </p:nvSpPr>
        <p:spPr>
          <a:xfrm>
            <a:off x="190401" y="3927519"/>
            <a:ext cx="11710599" cy="1979644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360363" indent="-360363" defTabSz="121843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bg-BG" sz="3200" dirty="0"/>
              <a:t>Проект "</a:t>
            </a:r>
            <a:r>
              <a:rPr lang="bg-BG" sz="3200" b="1" dirty="0"/>
              <a:t>Отворено учебно съдържание по програмиране и ИТ</a:t>
            </a:r>
            <a:r>
              <a:rPr lang="bg-BG" sz="3200" dirty="0"/>
              <a:t>" към Фондация "Софтуерен университет"</a:t>
            </a:r>
            <a:r>
              <a:rPr lang="en-US" sz="3200" dirty="0"/>
              <a:t>:</a:t>
            </a:r>
            <a:endParaRPr lang="bg-BG" sz="3200" dirty="0"/>
          </a:p>
          <a:p>
            <a:pPr marL="817563" lvl="1" indent="-360363" defTabSz="121843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34465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https://github.com/BG-IT-Edu</a:t>
            </a:r>
            <a:endParaRPr kumimoji="0" lang="bg-BG" sz="3200" b="0" i="0" u="none" strike="noStrike" kern="1200" cap="none" spc="0" normalizeH="0" baseline="0" noProof="0" dirty="0">
              <a:ln>
                <a:noFill/>
              </a:ln>
              <a:solidFill>
                <a:srgbClr val="2344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title="CC-BY-NC-SA License">
            <a:hlinkClick r:id="rId5" tooltip="This work is licensed under the &quot;Creative Commons Attribution-NonCommercial-ShareAlike 4.0 International&quot; license"/>
            <a:extLst>
              <a:ext uri="{FF2B5EF4-FFF2-40B4-BE49-F238E27FC236}">
                <a16:creationId xmlns:a16="http://schemas.microsoft.com/office/drawing/2014/main" id="{F6C77C47-F7D8-A176-5C69-7FDE5C7E8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1000" y="2908593"/>
            <a:ext cx="1989336" cy="696022"/>
          </a:xfrm>
          <a:prstGeom prst="roundRect">
            <a:avLst>
              <a:gd name="adj" fmla="val 3940"/>
            </a:avLst>
          </a:prstGeom>
          <a:solidFill>
            <a:srgbClr val="231F20">
              <a:alpha val="5000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927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sz="quarter" idx="11"/>
          </p:nvPr>
        </p:nvSpPr>
        <p:spPr/>
        <p:txBody>
          <a:bodyPr/>
          <a:lstStyle/>
          <a:p>
            <a:r>
              <a:rPr lang="bg-BG" dirty="0"/>
              <a:t>Средство за обмен на информация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sz="quarter" idx="10"/>
          </p:nvPr>
        </p:nvSpPr>
        <p:spPr/>
        <p:txBody>
          <a:bodyPr/>
          <a:lstStyle/>
          <a:p>
            <a:r>
              <a:rPr lang="bg-BG" dirty="0"/>
              <a:t>Електронна поща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823700" y="6507163"/>
            <a:ext cx="368300" cy="296862"/>
          </a:xfrm>
          <a:prstGeom prst="rect">
            <a:avLst/>
          </a:prstGeom>
        </p:spPr>
        <p:txBody>
          <a:bodyPr/>
          <a:lstStyle/>
          <a:p>
            <a:fld id="{2BF067CD-8E6B-4360-9AA8-C5DF2A48A6D1}" type="slidenum">
              <a:rPr lang="en-US" noProof="0" smtClean="0"/>
              <a:pPr/>
              <a:t>3</a:t>
            </a:fld>
            <a:endParaRPr lang="en-US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687" y="1809000"/>
            <a:ext cx="2292000" cy="171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9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b="1" dirty="0"/>
              <a:t>͏</a:t>
            </a:r>
            <a:r>
              <a:rPr lang="bg-BG" b="1" dirty="0">
                <a:solidFill>
                  <a:schemeClr val="bg1"/>
                </a:solidFill>
              </a:rPr>
              <a:t>Електронна поща </a:t>
            </a:r>
            <a:r>
              <a:rPr lang="bg-BG" dirty="0"/>
              <a:t>се използва за </a:t>
            </a:r>
            <a:r>
              <a:rPr lang="bg-BG" b="1" dirty="0"/>
              <a:t>обмен на информация </a:t>
            </a:r>
            <a:r>
              <a:rPr lang="bg-BG" dirty="0"/>
              <a:t>между потребители (</a:t>
            </a:r>
            <a:r>
              <a:rPr lang="bg-BG" b="1" dirty="0"/>
              <a:t>съобщения</a:t>
            </a:r>
            <a:r>
              <a:rPr lang="bg-BG" dirty="0"/>
              <a:t>, </a:t>
            </a:r>
            <a:r>
              <a:rPr lang="bg-BG" b="1" dirty="0"/>
              <a:t>снимки</a:t>
            </a:r>
            <a:r>
              <a:rPr lang="bg-BG" dirty="0"/>
              <a:t>, </a:t>
            </a:r>
            <a:r>
              <a:rPr lang="bg-BG" b="1" dirty="0"/>
              <a:t>файлове</a:t>
            </a:r>
            <a:r>
              <a:rPr lang="bg-BG" dirty="0"/>
              <a:t>...)</a:t>
            </a:r>
          </a:p>
          <a:p>
            <a:r>
              <a:rPr lang="bg-BG" b="1" dirty="0"/>
              <a:t>Съобщението</a:t>
            </a:r>
            <a:r>
              <a:rPr lang="bg-BG" dirty="0"/>
              <a:t>, което се изпраща чрез ел. поща</a:t>
            </a:r>
            <a:r>
              <a:rPr lang="en-US" dirty="0"/>
              <a:t>,</a:t>
            </a:r>
            <a:r>
              <a:rPr lang="bg-BG" dirty="0"/>
              <a:t> се нарича </a:t>
            </a:r>
            <a:r>
              <a:rPr lang="bg-BG" b="1" dirty="0">
                <a:solidFill>
                  <a:schemeClr val="bg1"/>
                </a:solidFill>
              </a:rPr>
              <a:t>електронно писмо </a:t>
            </a:r>
            <a:r>
              <a:rPr lang="bg-BG" dirty="0"/>
              <a:t>(</a:t>
            </a:r>
            <a:r>
              <a:rPr lang="en-US" b="1" dirty="0"/>
              <a:t>e-mail</a:t>
            </a:r>
            <a:r>
              <a:rPr lang="bg-BG" dirty="0"/>
              <a:t>)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Електронна поща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72" y="4054091"/>
            <a:ext cx="3610113" cy="240315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855" y="4063255"/>
            <a:ext cx="4275000" cy="24025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8245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067CD-8E6B-4360-9AA8-C5DF2A48A6D1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͏</a:t>
            </a:r>
            <a:r>
              <a:rPr lang="ru-RU" b="1" dirty="0">
                <a:solidFill>
                  <a:schemeClr val="bg1"/>
                </a:solidFill>
              </a:rPr>
              <a:t>Имейл адрес </a:t>
            </a:r>
            <a:r>
              <a:rPr lang="en-US" dirty="0"/>
              <a:t>–</a:t>
            </a:r>
            <a:r>
              <a:rPr lang="ru-RU" dirty="0"/>
              <a:t> </a:t>
            </a:r>
            <a:r>
              <a:rPr lang="ru-RU" b="1" dirty="0"/>
              <a:t>уникален идентификатор</a:t>
            </a:r>
            <a:r>
              <a:rPr lang="ru-RU" dirty="0"/>
              <a:t>, използван в контекста на електронната комуникация</a:t>
            </a:r>
            <a:endParaRPr lang="en-US" dirty="0"/>
          </a:p>
          <a:p>
            <a:r>
              <a:rPr lang="bg-BG" dirty="0"/>
              <a:t>Състои се от два основни компонента:</a:t>
            </a:r>
          </a:p>
          <a:p>
            <a:pPr lvl="1"/>
            <a:r>
              <a:rPr lang="bg-BG" b="1" dirty="0"/>
              <a:t>Потребителско име</a:t>
            </a:r>
            <a:r>
              <a:rPr lang="bg-BG" dirty="0"/>
              <a:t>, последвано от </a:t>
            </a:r>
            <a:r>
              <a:rPr lang="bg-BG" b="1" dirty="0"/>
              <a:t>символа</a:t>
            </a:r>
            <a:r>
              <a:rPr lang="bg-BG" dirty="0"/>
              <a:t> "</a:t>
            </a:r>
            <a:r>
              <a:rPr lang="bg-BG" b="1" dirty="0">
                <a:solidFill>
                  <a:schemeClr val="bg1"/>
                </a:solidFill>
              </a:rPr>
              <a:t>@</a:t>
            </a:r>
            <a:r>
              <a:rPr lang="bg-BG" dirty="0"/>
              <a:t>"</a:t>
            </a:r>
          </a:p>
          <a:p>
            <a:pPr lvl="1"/>
            <a:r>
              <a:rPr lang="bg-BG" dirty="0"/>
              <a:t>Адреса</a:t>
            </a:r>
            <a:r>
              <a:rPr lang="bg-BG" b="1" dirty="0"/>
              <a:t> </a:t>
            </a:r>
            <a:r>
              <a:rPr lang="bg-BG" dirty="0"/>
              <a:t>на</a:t>
            </a:r>
            <a:r>
              <a:rPr lang="bg-BG" b="1" dirty="0"/>
              <a:t> пощенския сървър </a:t>
            </a:r>
            <a:r>
              <a:rPr lang="bg-BG" dirty="0"/>
              <a:t>(</a:t>
            </a:r>
            <a:r>
              <a:rPr lang="bg-BG" b="1" dirty="0">
                <a:solidFill>
                  <a:schemeClr val="bg1"/>
                </a:solidFill>
              </a:rPr>
              <a:t>домейн</a:t>
            </a:r>
            <a:r>
              <a:rPr lang="bg-BG" dirty="0"/>
              <a:t>)</a:t>
            </a:r>
          </a:p>
          <a:p>
            <a:r>
              <a:rPr lang="bg-BG" dirty="0"/>
              <a:t>Потребителското име може да съдържа само </a:t>
            </a:r>
            <a:r>
              <a:rPr lang="bg-BG" b="1" dirty="0"/>
              <a:t>латински букви</a:t>
            </a:r>
            <a:r>
              <a:rPr lang="bg-BG" dirty="0"/>
              <a:t>, </a:t>
            </a:r>
            <a:r>
              <a:rPr lang="bg-BG" b="1" dirty="0"/>
              <a:t>цифри</a:t>
            </a:r>
            <a:r>
              <a:rPr lang="bg-BG" dirty="0"/>
              <a:t> и </a:t>
            </a:r>
            <a:r>
              <a:rPr lang="bg-BG" b="1" dirty="0"/>
              <a:t>символи</a:t>
            </a:r>
          </a:p>
          <a:p>
            <a:r>
              <a:rPr lang="bg-BG" dirty="0"/>
              <a:t>Пример: </a:t>
            </a:r>
            <a:r>
              <a:rPr lang="en-US" b="1" dirty="0">
                <a:solidFill>
                  <a:schemeClr val="bg1"/>
                </a:solidFill>
              </a:rPr>
              <a:t>eshumanova@gmail.com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Имейл адрес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7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sz="quarter" idx="10"/>
          </p:nvPr>
        </p:nvSpPr>
        <p:spPr>
          <a:xfrm>
            <a:off x="615109" y="5315916"/>
            <a:ext cx="10961783" cy="768084"/>
          </a:xfrm>
        </p:spPr>
        <p:txBody>
          <a:bodyPr/>
          <a:lstStyle/>
          <a:p>
            <a:r>
              <a:rPr lang="bg-BG" dirty="0"/>
              <a:t>Регистрация на ел. поща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823700" y="6507163"/>
            <a:ext cx="368300" cy="296862"/>
          </a:xfrm>
          <a:prstGeom prst="rect">
            <a:avLst/>
          </a:prstGeom>
        </p:spPr>
        <p:txBody>
          <a:bodyPr/>
          <a:lstStyle/>
          <a:p>
            <a:fld id="{2BF067CD-8E6B-4360-9AA8-C5DF2A48A6D1}" type="slidenum">
              <a:rPr lang="en-US" noProof="0" smtClean="0"/>
              <a:pPr/>
              <a:t>6</a:t>
            </a:fld>
            <a:endParaRPr lang="en-US" noProof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122" y="729000"/>
            <a:ext cx="5843755" cy="369079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2182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Регистрация в </a:t>
            </a:r>
            <a:r>
              <a:rPr lang="en-US" dirty="0"/>
              <a:t>Gmail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54"/>
          <a:stretch/>
        </p:blipFill>
        <p:spPr>
          <a:xfrm>
            <a:off x="0" y="1088999"/>
            <a:ext cx="12192000" cy="5760001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 bwMode="auto">
          <a:xfrm>
            <a:off x="786000" y="2664000"/>
            <a:ext cx="3600000" cy="2025000"/>
          </a:xfrm>
          <a:prstGeom prst="wedgeRoundRectCallout">
            <a:avLst>
              <a:gd name="adj1" fmla="val 62294"/>
              <a:gd name="adj2" fmla="val 97393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Когато отворите </a:t>
            </a:r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Gmail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 трябва да си създадете нов акаунт в </a:t>
            </a:r>
            <a:r>
              <a:rPr lang="en-US" sz="2800" b="1" dirty="0">
                <a:solidFill>
                  <a:schemeClr val="accent3"/>
                </a:solidFill>
              </a:rPr>
              <a:t>G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  <a:r>
              <a:rPr lang="en-US" sz="2800" b="1" dirty="0">
                <a:solidFill>
                  <a:schemeClr val="accent1"/>
                </a:solidFill>
              </a:rPr>
              <a:t>o</a:t>
            </a:r>
            <a:r>
              <a:rPr lang="en-US" sz="2800" b="1" dirty="0">
                <a:solidFill>
                  <a:srgbClr val="00B0F0"/>
                </a:solidFill>
              </a:rPr>
              <a:t>g</a:t>
            </a:r>
            <a:r>
              <a:rPr lang="en-US" sz="2800" b="1" dirty="0">
                <a:solidFill>
                  <a:schemeClr val="accent2"/>
                </a:solidFill>
              </a:rPr>
              <a:t>l</a:t>
            </a:r>
            <a:r>
              <a:rPr lang="en-US" sz="2800" b="1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86605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067CD-8E6B-4360-9AA8-C5DF2A48A6D1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Регистрация в </a:t>
            </a:r>
            <a:r>
              <a:rPr lang="en-US" dirty="0"/>
              <a:t>Gmail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2"/>
          <a:stretch/>
        </p:blipFill>
        <p:spPr>
          <a:xfrm>
            <a:off x="0" y="1087626"/>
            <a:ext cx="12192000" cy="5823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786000" y="2664000"/>
            <a:ext cx="3510000" cy="1575000"/>
          </a:xfrm>
          <a:prstGeom prst="wedgeRoundRectCallout">
            <a:avLst>
              <a:gd name="adj1" fmla="val 66557"/>
              <a:gd name="adj2" fmla="val 60448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Първоначално ще трябва да въведете име за профила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2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067CD-8E6B-4360-9AA8-C5DF2A48A6D1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Регистрация в </a:t>
            </a:r>
            <a:r>
              <a:rPr lang="en-US" dirty="0"/>
              <a:t>Gmail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0"/>
          <a:stretch/>
        </p:blipFill>
        <p:spPr>
          <a:xfrm>
            <a:off x="0" y="1087626"/>
            <a:ext cx="12192000" cy="576137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516000" y="2844000"/>
            <a:ext cx="4005000" cy="1485000"/>
          </a:xfrm>
          <a:prstGeom prst="wedgeRoundRectCallout">
            <a:avLst>
              <a:gd name="adj1" fmla="val 55880"/>
              <a:gd name="adj2" fmla="val 67815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Следващата стъпка е да въведе вашата дата на раждане и пол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1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oftUni">
  <a:themeElements>
    <a:clrScheme name="Custom 2">
      <a:dk1>
        <a:srgbClr val="234465"/>
      </a:dk1>
      <a:lt1>
        <a:srgbClr val="BF7800"/>
      </a:lt1>
      <a:dk2>
        <a:srgbClr val="234465"/>
      </a:dk2>
      <a:lt2>
        <a:srgbClr val="FFFFFF"/>
      </a:lt2>
      <a:accent1>
        <a:srgbClr val="FFA000"/>
      </a:accent1>
      <a:accent2>
        <a:srgbClr val="00B050"/>
      </a:accent2>
      <a:accent3>
        <a:srgbClr val="44A9F8"/>
      </a:accent3>
      <a:accent4>
        <a:srgbClr val="7030A0"/>
      </a:accent4>
      <a:accent5>
        <a:srgbClr val="67748E"/>
      </a:accent5>
      <a:accent6>
        <a:srgbClr val="F4F5F7"/>
      </a:accent6>
      <a:hlink>
        <a:srgbClr val="BF7800"/>
      </a:hlink>
      <a:folHlink>
        <a:srgbClr val="EF9511"/>
      </a:folHlink>
    </a:clrScheme>
    <a:fontScheme name="SoftUn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dk2">
            <a:alpha val="80000"/>
          </a:schemeClr>
        </a:solidFill>
        <a:ln w="19050">
          <a:solidFill>
            <a:schemeClr val="tx1">
              <a:lumMod val="75000"/>
              <a:alpha val="80000"/>
            </a:schemeClr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  <a:style>
        <a:lnRef idx="2">
          <a:schemeClr val="accent1">
            <a:shade val="50000"/>
          </a:schemeClr>
        </a:lnRef>
        <a:fillRef idx="1001">
          <a:schemeClr val="dk2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6">
            <a:lumMod val="75000"/>
            <a:alpha val="15000"/>
          </a:schemeClr>
        </a:solidFill>
        <a:ln w="12700">
          <a:solidFill>
            <a:schemeClr val="tx1">
              <a:lumMod val="75000"/>
            </a:schemeClr>
          </a:solidFill>
        </a:ln>
      </a:spPr>
      <a:bodyPr vert="horz" wrap="square" lIns="144000" tIns="108000" rIns="144000" bIns="108000" rtlCol="0">
        <a:spAutoFit/>
      </a:bodyPr>
      <a:lstStyle>
        <a:defPPr algn="l" eaLnBrk="0" hangingPunct="0">
          <a:lnSpc>
            <a:spcPct val="110000"/>
          </a:lnSpc>
          <a:buClr>
            <a:schemeClr val="accent5">
              <a:lumMod val="40000"/>
              <a:lumOff val="60000"/>
            </a:schemeClr>
          </a:buClr>
          <a:buSzPct val="70000"/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oftUni" id="{D61FAD9B-6E74-4E03-BFE4-B363D484F1DA}" vid="{7089C1A3-635B-4B03-A017-DAF10A3A39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5041</TotalTime>
  <Words>806</Words>
  <Application>Microsoft Macintosh PowerPoint</Application>
  <PresentationFormat>Widescreen</PresentationFormat>
  <Paragraphs>122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Consolas</vt:lpstr>
      <vt:lpstr>Wingdings</vt:lpstr>
      <vt:lpstr>SoftUni</vt:lpstr>
      <vt:lpstr>Електронна поща</vt:lpstr>
      <vt:lpstr>Съдържание</vt:lpstr>
      <vt:lpstr>Електронна поща</vt:lpstr>
      <vt:lpstr>Електронна поща</vt:lpstr>
      <vt:lpstr>Имейл адрес</vt:lpstr>
      <vt:lpstr>Регистрация на ел. поща</vt:lpstr>
      <vt:lpstr>Регистрация в Gmail</vt:lpstr>
      <vt:lpstr>Регистрация в Gmail</vt:lpstr>
      <vt:lpstr>Регистрация в Gmail</vt:lpstr>
      <vt:lpstr>Регистрация в Gmail</vt:lpstr>
      <vt:lpstr>Регистрация в Gmail</vt:lpstr>
      <vt:lpstr>Регистрация в Gmail</vt:lpstr>
      <vt:lpstr>Задача: Създаване на нов имейл акаунт</vt:lpstr>
      <vt:lpstr>Правила за безопасно ползване на ел. поща</vt:lpstr>
      <vt:lpstr>Правила</vt:lpstr>
      <vt:lpstr>Изпращане на писмо</vt:lpstr>
      <vt:lpstr>Изпращане на писмо</vt:lpstr>
      <vt:lpstr>Изпращане на писмо</vt:lpstr>
      <vt:lpstr>Изпращане на писмо – пример</vt:lpstr>
      <vt:lpstr>Получаване и отговаряне на писмо</vt:lpstr>
      <vt:lpstr>Отваряне на писмо</vt:lpstr>
      <vt:lpstr>Отваряне на писмо</vt:lpstr>
      <vt:lpstr>Отговаряне на писмо</vt:lpstr>
      <vt:lpstr>Отговаряне на писмо</vt:lpstr>
      <vt:lpstr>Етични правила при онлайн кореспонденция</vt:lpstr>
      <vt:lpstr>Задача: Комуникация със съученици</vt:lpstr>
      <vt:lpstr>Какво научихме днес?</vt:lpstr>
      <vt:lpstr>Въпроси?</vt:lpstr>
      <vt:lpstr>Лиценз</vt:lpstr>
    </vt:vector>
  </TitlesOfParts>
  <Company>BG-IT-Edu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Електронна поща</dc:title>
  <dc:subject>КМИТ - 5 клас</dc:subject>
  <dc:creator>BG-IT-Edu</dc:creator>
  <cp:keywords>programming; training; course</cp:keywords>
  <dc:description>Open Programming and IT Courseware for IT Teachers (BG-IT-Edu): https://github.com/BG-IT-Edu
With the kind support of SoftUni: https://softuni.bg</dc:description>
  <cp:lastModifiedBy>Microsoft Office User</cp:lastModifiedBy>
  <cp:revision>296</cp:revision>
  <dcterms:created xsi:type="dcterms:W3CDTF">2018-05-23T13:08:44Z</dcterms:created>
  <dcterms:modified xsi:type="dcterms:W3CDTF">2023-10-19T13:53:18Z</dcterms:modified>
  <cp:category/>
</cp:coreProperties>
</file>